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74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10"/>
  </p:normalViewPr>
  <p:slideViewPr>
    <p:cSldViewPr snapToGrid="0" snapToObjects="1">
      <p:cViewPr varScale="1">
        <p:scale>
          <a:sx n="107" d="100"/>
          <a:sy n="107" d="100"/>
        </p:scale>
        <p:origin x="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90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 Help">
    <p:bg>
      <p:bgPr>
        <a:solidFill>
          <a:srgbClr val="F7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ns0:sld xmlns:ns0="http://schemas.openxmlformats.org/presentationml/2006/main" xmlns:ns1="http://schemas.openxmlformats.org/drawingml/2006/main" xmlns:ns2="http://schemas.microsoft.com/office/drawing/2014/main" xmlns:ns3="http://schemas.openxmlformats.org/officeDocument/2006/relationships">
  <ns0:cSld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pic>
        <ns0:nvPicPr>
          <ns0:cNvPr id="69" name="Image 0">
            <ns1:extLst>
              <ns1:ext uri="{FF2B5EF4-FFF2-40B4-BE49-F238E27FC236}">
                <ns2:creationId id="{0F733F24-06A3-13FB-816F-3E093B0CF32F}"/>
              </ns1:ext>
            </ns1:extLst>
          </ns0:cNvPr>
          <ns0:cNvPicPr>
            <ns1:picLocks noChangeAspect="1"/>
          </ns0:cNvPicPr>
          <ns0:nvPr/>
        </ns0:nvPicPr>
        <ns0:blipFill>
          <ns1:blip ns3:embed="rId3"/>
          <ns1:srcRect t="25" b="25"/>
          <ns1:stretch/>
        </ns0:blipFill>
        <ns0:spPr>
          <ns1:xfrm>
            <ns1:off x="152" y="0"/>
            <ns1:ext cx="12191695" cy="6858000"/>
          </ns1:xfrm>
          <ns1:prstGeom prst="rect">
            <ns1:avLst/>
          </ns1:prstGeom>
        </ns0:spPr>
      </ns0:pic>
      <ns0:sp>
        <ns0:nvSpPr>
          <ns0:cNvPr id="3" name="Shape 1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" name="Shape 4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" name="Shape 6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0" name="Shape 8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3" name="Shape 11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6" name="Shape 14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8" name="Shape 16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0" name="Shape 18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3" name="Shape 21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5" name="Shape 23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7" name="Shape 25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0" name="Shape 28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2" name="Shape 30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4" name="Shape 32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7" name="Shape 35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0" name="Shape 38"/>
          <ns0:cNvSpPr/>
          <ns0:nvPr/>
        </ns0:nvSpPr>
        <ns0:spPr>
          <ns1:xfrm>
            <ns1:off x="0" y="0"/>
            <ns1:ext cx="219456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530352" y="384048"/>
            <ns1:ext cx="2834640" cy="384048"/>
          </ns1:xfrm>
          <ns1:prstGeom prst="roundRect">
            <ns1:avLst>
              <ns1:gd name="adj" fmla="val 19048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Text 40"/>
          <ns0:cNvSpPr/>
          <ns0:nvPr/>
        </ns0:nvSpPr>
        <ns0:spPr>
          <ns1:xfrm>
            <ns1:off x="694944" y="512064"/>
            <ns1:ext cx="246888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08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⚡ PUBLIC STARTER GUIDE</ns1:t>
            </ns1:r>
            <ns1:endParaRPr lang="en-US" sz="1080" dirty="0"/>
          </ns1:p>
        </ns0:txBody>
      </ns0:sp>
      <ns0:sp>
        <ns0:nvSpPr>
          <ns0:cNvPr id="43" name="Shape 41"/>
          <ns0:cNvSpPr/>
          <ns0:nvPr/>
        </ns0:nvSpPr>
        <ns0:spPr>
          <ns1:xfrm>
            <ns1:off x="593280" y="2411730"/>
            <ns1:ext cx="4458780" cy="3083814"/>
          </ns1:xfrm>
          <ns1:prstGeom prst="roundRect">
            <ns1:avLst>
              <ns1:gd name="adj" fmla="val 11852"/>
            </ns1:avLst>
          </ns1:prstGeom>
          <ns1:solidFill>
            <ns1:srgbClr val="FFC928"/>
          </ns1:solidFill>
          <ns1:ln w="1651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Text 42"/>
          <ns0:cNvSpPr/>
          <ns0:nvPr/>
        </ns0:nvSpPr>
        <ns0:spPr>
          <ns1:xfrm>
            <ns1:off x="763524" y="1211580"/>
            <ns1:ext cx="5715000" cy="69494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60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INTRO TO AI</ns1:t>
            </ns1:r>
            <ns1:endParaRPr lang="en-US" sz="6000" dirty="0"/>
          </ns1:p>
        </ns0:txBody>
      </ns0:sp>
      <ns0:sp>
        <ns0:nvSpPr>
          <ns0:cNvPr id="45" name="Text 43"/>
          <ns0:cNvSpPr/>
          <ns0:nvPr/>
        </ns0:nvSpPr>
        <ns0:spPr>
          <ns1:xfrm>
            <ns1:off x="827532" y="833247"/>
            <ns1:ext cx="6995266" cy="11430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6000" b="1" dirty="0">
                <ns1:solidFill>
                  <ns1:schemeClr val="bg1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INTRO TO AI</ns1:t>
            </ns1:r>
            <ns1:endParaRPr lang="en-US" sz="6000" dirty="0">
              <ns1:solidFill>
                <ns1:schemeClr val="bg1"/>
              </ns1:solidFill>
            </ns1:endParaRPr>
          </ns1:p>
        </ns0:txBody>
      </ns0:sp>
      <ns0:sp>
        <ns0:nvSpPr>
          <ns0:cNvPr id="46" name="Text 44"/>
          <ns0:cNvSpPr/>
          <ns0:nvPr/>
        </ns0:nvSpPr>
        <ns0:spPr>
          <ns1:xfrm>
            <ns1:off x="827532" y="2607184"/>
            <ns1:ext cx="4283184" cy="193738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2400" b="1" dirty="0">
                <ns1:solidFill>
                  <ns1:srgbClr val="098C8C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A practical session on saving time with drafts, lookups, notes, and follow-ups.</ns1:t>
            </ns1:r>
          </ns1:p>
        </ns0:txBody>
      </ns0:sp>
      <ns0:sp>
        <ns0:nvSpPr>
          <ns0:cNvPr id="47" name="Text 45"/>
          <ns0:cNvSpPr/>
          <ns0:nvPr/>
        </ns0:nvSpPr>
        <ns0:spPr>
          <ns1:xfrm>
            <ns1:off x="962200" y="2471166"/>
            <ns1:ext cx="3798863" cy="267462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 algn="ctr">
              <ns1:buNone/>
            </ns1:pPr>
            <ns1:endParaRPr lang="en-US" sz="1900" dirty="0"/>
          </ns1:p>
        </ns0:txBody>
      </ns0:sp>
      <ns0:sp>
        <ns0:nvSpPr>
          <ns0:cNvPr id="61" name="Shape 58"/>
          <ns0:cNvSpPr/>
          <ns0:nvPr/>
        </ns0:nvSpPr>
        <ns0:spPr>
          <ns1:xfrm>
            <ns1:off x="930196" y="4674870"/>
            <ns1:ext cx="3830867" cy="658368"/>
          </ns1:xfrm>
          <ns1:prstGeom prst="roundRect">
            <ns1:avLst>
              <ns1:gd name="adj" fmla="val 1666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2" name="Text 59"/>
          <ns0:cNvSpPr/>
          <ns0:nvPr/>
        </ns0:nvSpPr>
        <ns0:spPr>
          <ns1:xfrm>
            <ns1:off x="1070168" y="4681728"/>
            <ns1:ext cx="3559388" cy="61493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FFC928"/>
                </ns1:solidFill>
              </ns1:rPr>
              <ns1:t>Today: find one repeat task AI can make less annoying.</ns1:t>
            </ns1:r>
            <ns1:endParaRPr lang="en-US" sz="1600" dirty="0"/>
          </ns1:p>
        </ns0:txBody>
      </ns0:sp>
      <ns0:sp>
        <ns0:nvSpPr>
          <ns0:cNvPr id="63" name="Shape 60"/>
          <ns0:cNvSpPr/>
          <ns0:nvPr/>
        </ns0:nvSpPr>
        <ns0:spPr>
          <ns1:xfrm>
            <ns1:off x="962200" y="5618988"/>
            <ns1:ext cx="3931920" cy="320040"/>
          </ns1:xfrm>
          <ns1:prstGeom prst="roundRect">
            <ns1:avLst>
              <ns1:gd name="adj" fmla="val 16216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4" name="Text 61"/>
          <ns0:cNvSpPr/>
          <ns0:nvPr/>
        </ns0:nvSpPr>
        <ns0:spPr>
          <ns1:xfrm>
            <ns1:off x="1172073" y="5706870"/>
            <ns1:ext cx="3520440" cy="158753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85000" lnSpcReduction="10000"/>
          </ns1:bodyPr>
          <ns1:lstStyle/>
          <ns1:p>
            <ns1:pPr marL="0" indent="0" algn="ctr">
              <ns1:buNone/>
            </ns1:pPr>
            <ns1:r>
              <ns1:rPr lang="en-US" sz="1350" b="1" dirty="0">
                <ns1:solidFill>
                  <ns1:srgbClr val="101828"/>
                </ns1:solidFill>
              </ns1:rPr>
              <ns1:t>No robot takeover. Just better tools for humans.</ns1:t>
            </ns1:r>
            <ns1:endParaRPr lang="en-US" sz="1350" dirty="0"/>
          </ns1:p>
        </ns0:txBody>
      </ns0:sp>
      <ns0:sp>
        <ns0:nvSpPr>
          <ns0:cNvPr id="65" name="Shape 62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6" name="Text 63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67" name="Text 64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1/19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10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9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800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" name="Shape 6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0" name="Shape 8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6" name="Shape 14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800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7" name="Shape 25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4" name="Shape 32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800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345168" y="1335360"/>
            <ns1:ext cx="2267712" cy="1846417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98C8C"/>
                </ns1:solidFill>
              </ns1:rPr>
              <ns1:t>The win is faster drafts with a human final check.</ns1:t>
            </ns1:r>
            <ns1:endParaRPr lang="en-US" sz="1600" dirty="0">
              <ns1:solidFill>
                <ns1:srgbClr val="098C8C"/>
              </ns1:solidFill>
            </ns1:endParaRPr>
          </ns1:p>
        </ns0:txBody>
      </ns0:sp>
      <ns0:sp>
        <ns0:nvSpPr>
          <ns0:cNvPr id="56" name="Text 53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BEFORE AI VS AFTER AI</ns1:t>
            </ns1:r>
            <ns1:endParaRPr lang="en-US" sz="330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BEFORE AI VS AFTER AI</ns1:t>
            </ns1:r>
            <ns1:endParaRPr lang="en-US" sz="3300" dirty="0"/>
          </ns1:p>
        </ns0:txBody>
      </ns0:sp>
      <ns0:sp>
        <ns0:nvSpPr>
          <ns0:cNvPr id="58" name="Text 55"/>
          <ns0:cNvSpPr/>
          <ns0:nvPr/>
        </ns0:nvSpPr>
        <ns0:spPr>
          <ns1:xfrm>
            <ns1:off x="530352" y="1408176"/>
            <ns1:ext cx="7040880" cy="34747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530" b="1" dirty="0">
                <ns1:solidFill>
                  <ns1:srgbClr val="19212D"/>
                </ns1:solidFill>
              </ns1:rPr>
              <ns1:t>Same person. Same knowledge. Less stuffing around.</ns1:t>
            </ns1:r>
            <ns1:endParaRPr lang="en-US" sz="1530" dirty="0"/>
          </ns1:p>
        </ns0:txBody>
      </ns0:sp>
      <ns0:sp>
        <ns0:nvSpPr>
          <ns0:cNvPr id="59" name="Shape 56"/>
          <ns0:cNvSpPr/>
          <ns0:nvPr/>
        </ns0:nvSpPr>
        <ns0:spPr>
          <ns1:xfrm>
            <ns1:off x="658368" y="1874520"/>
            <ns1:ext cx="3383280" cy="1874520"/>
          </ns1:xfrm>
          <ns1:prstGeom prst="roundRect">
            <ns1:avLst>
              <ns1:gd name="adj" fmla="val 5854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0" name="Text 57"/>
          <ns0:cNvSpPr/>
          <ns0:nvPr/>
        </ns0:nvSpPr>
        <ns0:spPr>
          <ns1:xfrm>
            <ns1:off x="1371600" y="2011680"/>
            <ns1:ext cx="251460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E84A5F"/>
                </ns1:solidFill>
              </ns1:rPr>
              <ns1:t>Before</ns1:t>
            </ns1:r>
            <ns1:endParaRPr lang="en-US" sz="1430" dirty="0"/>
          </ns1:p>
        </ns0:txBody>
      </ns0:sp>
      <ns0:sp>
        <ns0:nvSpPr>
          <ns0:cNvPr id="61" name="Text 58"/>
          <ns0:cNvSpPr/>
          <ns0:nvPr/>
        </ns0:nvSpPr>
        <ns0:spPr>
          <ns1:xfrm>
            <ns1:off x="1377579" y="2311791"/>
            <ns1:ext cx="2514600" cy="119786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200" dirty="0">
                <ns1:solidFill>
                  <ns1:srgbClr val="19212D"/>
                </ns1:solidFill>
              </ns1:rPr>
              <ns1:t>finish work → </ns1:t>
            </ns1:r>
            <ns1:br>
              <ns1:rPr lang="en-US" sz="1200" dirty="0">
                <ns1:solidFill>
                  <ns1:srgbClr val="19212D"/>
                </ns1:solidFill>
              </ns1:rPr>
            </ns1:br>
            <ns1:r>
              <ns1:rPr lang="en-US" sz="1200" dirty="0">
                <ns1:solidFill>
                  <ns1:srgbClr val="19212D"/>
                </ns1:solidFill>
              </ns1:rPr>
              <ns1:t>scribble notes → </ns1:t>
            </ns1:r>
            <ns1:br>
              <ns1:rPr lang="en-US" sz="1200" dirty="0">
                <ns1:solidFill>
                  <ns1:srgbClr val="19212D"/>
                </ns1:solidFill>
              </ns1:rPr>
            </ns1:br>
            <ns1:r>
              <ns1:rPr lang="en-US" sz="1200" dirty="0">
                <ns1:solidFill>
                  <ns1:srgbClr val="19212D"/>
                </ns1:solidFill>
              </ns1:rPr>
              <ns1:t>dig through docs/manuals → </ns1:t>
            </ns1:r>
            <ns1:br>
              <ns1:rPr lang="en-US" sz="1200" dirty="0">
                <ns1:solidFill>
                  <ns1:srgbClr val="19212D"/>
                </ns1:solidFill>
              </ns1:rPr>
            </ns1:br>
            <ns1:r>
              <ns1:rPr lang="en-US" sz="1200" dirty="0">
                <ns1:solidFill>
                  <ns1:srgbClr val="19212D"/>
                </ns1:solidFill>
              </ns1:rPr>
              <ns1:t>rewrite update → </ns1:t>
            </ns1:r>
            <ns1:br>
              <ns1:rPr lang="en-US" sz="1200" dirty="0">
                <ns1:solidFill>
                  <ns1:srgbClr val="19212D"/>
                </ns1:solidFill>
              </ns1:rPr>
            </ns1:br>
            <ns1:r>
              <ns1:rPr lang="en-US" sz="1200" dirty="0">
                <ns1:solidFill>
                  <ns1:srgbClr val="19212D"/>
                </ns1:solidFill>
              </ns1:rPr>
              <ns1:t>send it late</ns1:t>
            </ns1:r>
            <ns1:endParaRPr lang="en-US" sz="1200" dirty="0"/>
          </ns1:p>
        </ns0:txBody>
      </ns0:sp>
      <ns0:sp>
        <ns0:nvSpPr>
          <ns0:cNvPr id="62" name="Text 59"/>
          <ns0:cNvSpPr/>
          <ns0:nvPr/>
        </ns0:nvSpPr>
        <ns0:spPr>
          <ns1:xfrm>
            <ns1:off x="886968" y="3337560"/>
            <ns1:ext cx="2926080" cy="18288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1000" b="1" dirty="0">
                <ns1:solidFill>
                  <ns1:srgbClr val="E84A5F"/>
                </ns1:solidFill>
              </ns1:rPr>
              <ns1:t>admin grows after the work is done</ns1:t>
            </ns1:r>
            <ns1:endParaRPr lang="en-US" sz="1000" dirty="0"/>
          </ns1:p>
        </ns0:txBody>
      </ns0:sp>
      <ns0:sp>
        <ns0:nvSpPr>
          <ns0:cNvPr id="63" name="Shape 60"/>
          <ns0:cNvSpPr/>
          <ns0:nvPr/>
        </ns0:nvSpPr>
        <ns0:spPr>
          <ns1:xfrm>
            <ns1:off x="4526280" y="1874520"/>
            <ns1:ext cx="3383280" cy="1874520"/>
          </ns1:xfrm>
          <ns1:prstGeom prst="roundRect">
            <ns1:avLst>
              <ns1:gd name="adj" fmla="val 5854"/>
            </ns1:avLst>
          </ns1:prstGeom>
          <ns1:solidFill>
            <ns1:srgbClr val="EFFFF8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4" name="Text 61"/>
          <ns0:cNvSpPr/>
          <ns0:nvPr/>
        </ns0:nvSpPr>
        <ns0:spPr>
          <ns1:xfrm>
            <ns1:off x="5239512" y="2011680"/>
            <ns1:ext cx="251460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098C8C"/>
                </ns1:solidFill>
              </ns1:rPr>
              <ns1:t>After</ns1:t>
            </ns1:r>
            <ns1:endParaRPr lang="en-US" sz="1430" dirty="0"/>
          </ns1:p>
        </ns0:txBody>
      </ns0:sp>
      <ns0:sp>
        <ns0:nvSpPr>
          <ns0:cNvPr id="65" name="Text 62"/>
          <ns0:cNvSpPr/>
          <ns0:nvPr/>
        </ns0:nvSpPr>
        <ns0:spPr>
          <ns1:xfrm>
            <ns1:off x="5228082" y="2322576"/>
            <ns1:ext cx="2514600" cy="119786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200" dirty="0">
                <ns1:solidFill>
                  <ns1:srgbClr val="19212D"/>
                </ns1:solidFill>
              </ns1:rPr>
              <ns1:t>dump notes into AI → </ns1:t>
            </ns1:r>
            <ns1:br>
              <ns1:rPr lang="en-US" sz="1200" dirty="0">
                <ns1:solidFill>
                  <ns1:srgbClr val="19212D"/>
                </ns1:solidFill>
              </ns1:rPr>
            </ns1:br>
            <ns1:r>
              <ns1:rPr lang="en-US" sz="1200" dirty="0">
                <ns1:solidFill>
                  <ns1:srgbClr val="19212D"/>
                </ns1:solidFill>
              </ns1:rPr>
              <ns1:t>draft update → </ns1:t>
            </ns1:r>
            <ns1:br>
              <ns1:rPr lang="en-US" sz="1200" dirty="0">
                <ns1:solidFill>
                  <ns1:srgbClr val="19212D"/>
                </ns1:solidFill>
              </ns1:rPr>
            </ns1:br>
            <ns1:r>
              <ns1:rPr lang="en-US" sz="1200" dirty="0">
                <ns1:solidFill>
                  <ns1:srgbClr val="19212D"/>
                </ns1:solidFill>
              </ns1:rPr>
              <ns1:t>quick summary → </ns1:t>
            </ns1:r>
            <ns1:br>
              <ns1:rPr lang="en-US" sz="1200" dirty="0">
                <ns1:solidFill>
                  <ns1:srgbClr val="19212D"/>
                </ns1:solidFill>
              </ns1:rPr>
            </ns1:br>
            <ns1:r>
              <ns1:rPr lang="en-US" sz="1200" dirty="0">
                <ns1:solidFill>
                  <ns1:srgbClr val="19212D"/>
                </ns1:solidFill>
              </ns1:rPr>
              <ns1:t>missing bits to check</ns1:t>
            </ns1:r>
            <ns1:endParaRPr lang="en-US" sz="1200" dirty="0"/>
          </ns1:p>
        </ns0:txBody>
      </ns0:sp>
      <ns0:sp>
        <ns0:nvSpPr>
          <ns0:cNvPr id="66" name="Text 63"/>
          <ns0:cNvSpPr/>
          <ns0:nvPr/>
        </ns0:nvSpPr>
        <ns0:spPr>
          <ns1:xfrm>
            <ns1:off x="4754880" y="3337560"/>
            <ns1:ext cx="2926080" cy="18288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1000" b="1" dirty="0">
                <ns1:solidFill>
                  <ns1:srgbClr val="098C8C"/>
                </ns1:solidFill>
              </ns1:rPr>
              <ns1:t>human checks and sends</ns1:t>
            </ns1:r>
            <ns1:endParaRPr lang="en-US" sz="1000" dirty="0"/>
          </ns1:p>
        </ns0:txBody>
      </ns0:sp>
      <ns0:sp>
        <ns0:nvSpPr>
          <ns0:cNvPr id="67" name="Shape 64"/>
          <ns0:cNvSpPr/>
          <ns0:nvPr/>
        </ns0:nvSpPr>
        <ns0:spPr>
          <ns1:xfrm>
            <ns1:off x="804672" y="4370832"/>
            <ns1:ext cx="786384" cy="420624"/>
          </ns1:xfrm>
          <ns1:prstGeom prst="roundRect">
            <ns1:avLst>
              <ns1:gd name="adj" fmla="val 10870"/>
            </ns1:avLst>
          </ns1:prstGeom>
          <ns1:solidFill>
            <ns1:srgbClr val="E84A5F"/>
          </ns1:solidFill>
          <ns1:ln w="12700">
            <ns1:solidFill>
              <ns1:srgbClr val="E84A5F"/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68" name="Text 65"/>
          <ns0:cNvSpPr/>
          <ns0:nvPr/>
        </ns0:nvSpPr>
        <ns0:spPr>
          <ns1:xfrm>
            <ns1:off x="850392" y="4507992"/>
            <ns1:ext cx="694944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100" b="1" dirty="0">
                <ns1:solidFill>
                  <ns1:srgbClr val="FFFFFF"/>
                </ns1:solidFill>
              </ns1:rPr>
              <ns1:t>Work</ns1:t>
            </ns1:r>
            <ns1:endParaRPr lang="en-US" sz="1100" dirty="0"/>
          </ns1:p>
        </ns0:txBody>
      </ns0:sp>
      <ns0:sp>
        <ns0:nvSpPr>
          <ns0:cNvPr id="69" name="Text 66"/>
          <ns0:cNvSpPr/>
          <ns0:nvPr/>
        </ns0:nvSpPr>
        <ns0:spPr>
          <ns1:xfrm>
            <ns1:off x="1609344" y="4507992"/>
            <ns1:ext cx="137160" cy="9144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100" b="1" dirty="0">
                <ns1:solidFill>
                  <ns1:srgbClr val="667085"/>
                </ns1:solidFill>
              </ns1:rPr>
              <ns1:t>→</ns1:t>
            </ns1:r>
            <ns1:endParaRPr lang="en-US" sz="1100" dirty="0"/>
          </ns1:p>
        </ns0:txBody>
      </ns0:sp>
      <ns0:sp>
        <ns0:nvSpPr>
          <ns0:cNvPr id="70" name="Shape 67"/>
          <ns0:cNvSpPr/>
          <ns0:nvPr/>
        </ns0:nvSpPr>
        <ns0:spPr>
          <ns1:xfrm>
            <ns1:off x="1700784" y="4370832"/>
            <ns1:ext cx="786384" cy="420624"/>
          </ns1:xfrm>
          <ns1:prstGeom prst="roundRect">
            <ns1:avLst>
              <ns1:gd name="adj" fmla="val 10870"/>
            </ns1:avLst>
          </ns1:prstGeom>
          <ns1:solidFill>
            <ns1:srgbClr val="E84A5F"/>
          </ns1:solidFill>
          <ns1:ln w="12700">
            <ns1:solidFill>
              <ns1:srgbClr val="E84A5F"/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71" name="Text 68"/>
          <ns0:cNvSpPr/>
          <ns0:nvPr/>
        </ns0:nvSpPr>
        <ns0:spPr>
          <ns1:xfrm>
            <ns1:off x="1746504" y="4507992"/>
            <ns1:ext cx="694944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100" b="1" dirty="0">
                <ns1:solidFill>
                  <ns1:srgbClr val="FFFFFF"/>
                </ns1:solidFill>
              </ns1:rPr>
              <ns1:t>Notes</ns1:t>
            </ns1:r>
            <ns1:endParaRPr lang="en-US" sz="1100" dirty="0"/>
          </ns1:p>
        </ns0:txBody>
      </ns0:sp>
      <ns0:sp>
        <ns0:nvSpPr>
          <ns0:cNvPr id="72" name="Text 69"/>
          <ns0:cNvSpPr/>
          <ns0:nvPr/>
        </ns0:nvSpPr>
        <ns0:spPr>
          <ns1:xfrm>
            <ns1:off x="2505456" y="4507992"/>
            <ns1:ext cx="137160" cy="9144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100" b="1" dirty="0">
                <ns1:solidFill>
                  <ns1:srgbClr val="667085"/>
                </ns1:solidFill>
              </ns1:rPr>
              <ns1:t>→</ns1:t>
            </ns1:r>
            <ns1:endParaRPr lang="en-US" sz="1100" dirty="0"/>
          </ns1:p>
        </ns0:txBody>
      </ns0:sp>
      <ns0:sp>
        <ns0:nvSpPr>
          <ns0:cNvPr id="73" name="Shape 70"/>
          <ns0:cNvSpPr/>
          <ns0:nvPr/>
        </ns0:nvSpPr>
        <ns0:spPr>
          <ns1:xfrm>
            <ns1:off x="2596896" y="4370832"/>
            <ns1:ext cx="786384" cy="420624"/>
          </ns1:xfrm>
          <ns1:prstGeom prst="roundRect">
            <ns1:avLst>
              <ns1:gd name="adj" fmla="val 10870"/>
            </ns1:avLst>
          </ns1:prstGeom>
          <ns1:solidFill>
            <ns1:srgbClr val="E84A5F"/>
          </ns1:solidFill>
          <ns1:ln w="12700">
            <ns1:solidFill>
              <ns1:srgbClr val="E84A5F"/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74" name="Text 71"/>
          <ns0:cNvSpPr/>
          <ns0:nvPr/>
        </ns0:nvSpPr>
        <ns0:spPr>
          <ns1:xfrm>
            <ns1:off x="2642616" y="4507992"/>
            <ns1:ext cx="694944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100" b="1" dirty="0">
                <ns1:solidFill>
                  <ns1:srgbClr val="FFFFFF"/>
                </ns1:solidFill>
              </ns1:rPr>
              <ns1:t>Docs</ns1:t>
            </ns1:r>
            <ns1:endParaRPr lang="en-US" sz="1100" dirty="0"/>
          </ns1:p>
        </ns0:txBody>
      </ns0:sp>
      <ns0:sp>
        <ns0:nvSpPr>
          <ns0:cNvPr id="75" name="Text 72"/>
          <ns0:cNvSpPr/>
          <ns0:nvPr/>
        </ns0:nvSpPr>
        <ns0:spPr>
          <ns1:xfrm>
            <ns1:off x="3401568" y="4507992"/>
            <ns1:ext cx="137160" cy="9144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100" b="1" dirty="0">
                <ns1:solidFill>
                  <ns1:srgbClr val="667085"/>
                </ns1:solidFill>
              </ns1:rPr>
              <ns1:t>→</ns1:t>
            </ns1:r>
            <ns1:endParaRPr lang="en-US" sz="1100" dirty="0"/>
          </ns1:p>
        </ns0:txBody>
      </ns0:sp>
      <ns0:sp>
        <ns0:nvSpPr>
          <ns0:cNvPr id="76" name="Shape 73"/>
          <ns0:cNvSpPr/>
          <ns0:nvPr/>
        </ns0:nvSpPr>
        <ns0:spPr>
          <ns1:xfrm>
            <ns1:off x="3493008" y="4370832"/>
            <ns1:ext cx="786384" cy="420624"/>
          </ns1:xfrm>
          <ns1:prstGeom prst="roundRect">
            <ns1:avLst>
              <ns1:gd name="adj" fmla="val 10870"/>
            </ns1:avLst>
          </ns1:prstGeom>
          <ns1:solidFill>
            <ns1:srgbClr val="E84A5F"/>
          </ns1:solidFill>
          <ns1:ln w="12700">
            <ns1:solidFill>
              <ns1:srgbClr val="E84A5F"/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77" name="Text 74"/>
          <ns0:cNvSpPr/>
          <ns0:nvPr/>
        </ns0:nvSpPr>
        <ns0:spPr>
          <ns1:xfrm>
            <ns1:off x="3538728" y="4507992"/>
            <ns1:ext cx="694944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100" b="1" dirty="0">
                <ns1:solidFill>
                  <ns1:srgbClr val="FFFFFF"/>
                </ns1:solidFill>
              </ns1:rPr>
              <ns1:t>Late</ns1:t>
            </ns1:r>
            <ns1:endParaRPr lang="en-US" sz="1100" dirty="0"/>
          </ns1:p>
        </ns0:txBody>
      </ns0:sp>
      <ns0:sp>
        <ns0:nvSpPr>
          <ns0:cNvPr id="78" name="Shape 75"/>
          <ns0:cNvSpPr/>
          <ns0:nvPr/>
        </ns0:nvSpPr>
        <ns0:spPr>
          <ns1:xfrm>
            <ns1:off x="4672584" y="4370832"/>
            <ns1:ext cx="786384" cy="420624"/>
          </ns1:xfrm>
          <ns1:prstGeom prst="roundRect">
            <ns1:avLst>
              <ns1:gd name="adj" fmla="val 10870"/>
            </ns1:avLst>
          </ns1:prstGeom>
          <ns1:solidFill>
            <ns1:srgbClr val="098C8C"/>
          </ns1:solidFill>
          <ns1:ln w="12700">
            <ns1:solidFill>
              <ns1:srgbClr val="098C8C"/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79" name="Text 76"/>
          <ns0:cNvSpPr/>
          <ns0:nvPr/>
        </ns0:nvSpPr>
        <ns0:spPr>
          <ns1:xfrm>
            <ns1:off x="4718304" y="4507992"/>
            <ns1:ext cx="694944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100" b="1" dirty="0">
                <ns1:solidFill>
                  <ns1:srgbClr val="FFFFFF"/>
                </ns1:solidFill>
              </ns1:rPr>
              <ns1:t>Notes</ns1:t>
            </ns1:r>
            <ns1:endParaRPr lang="en-US" sz="1100" dirty="0"/>
          </ns1:p>
        </ns0:txBody>
      </ns0:sp>
      <ns0:sp>
        <ns0:nvSpPr>
          <ns0:cNvPr id="80" name="Text 77"/>
          <ns0:cNvSpPr/>
          <ns0:nvPr/>
        </ns0:nvSpPr>
        <ns0:spPr>
          <ns1:xfrm>
            <ns1:off x="5477256" y="4507992"/>
            <ns1:ext cx="137160" cy="9144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100" b="1" dirty="0">
                <ns1:solidFill>
                  <ns1:srgbClr val="667085"/>
                </ns1:solidFill>
              </ns1:rPr>
              <ns1:t>→</ns1:t>
            </ns1:r>
            <ns1:endParaRPr lang="en-US" sz="1100" dirty="0"/>
          </ns1:p>
        </ns0:txBody>
      </ns0:sp>
      <ns0:sp>
        <ns0:nvSpPr>
          <ns0:cNvPr id="81" name="Shape 78"/>
          <ns0:cNvSpPr/>
          <ns0:nvPr/>
        </ns0:nvSpPr>
        <ns0:spPr>
          <ns1:xfrm>
            <ns1:off x="5568696" y="4370832"/>
            <ns1:ext cx="786384" cy="420624"/>
          </ns1:xfrm>
          <ns1:prstGeom prst="roundRect">
            <ns1:avLst>
              <ns1:gd name="adj" fmla="val 10870"/>
            </ns1:avLst>
          </ns1:prstGeom>
          <ns1:solidFill>
            <ns1:srgbClr val="098C8C"/>
          </ns1:solidFill>
          <ns1:ln w="12700">
            <ns1:solidFill>
              <ns1:srgbClr val="098C8C"/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82" name="Text 79"/>
          <ns0:cNvSpPr/>
          <ns0:nvPr/>
        </ns0:nvSpPr>
        <ns0:spPr>
          <ns1:xfrm>
            <ns1:off x="5614416" y="4507992"/>
            <ns1:ext cx="694944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100" b="1" dirty="0">
                <ns1:solidFill>
                  <ns1:srgbClr val="FFFFFF"/>
                </ns1:solidFill>
              </ns1:rPr>
              <ns1:t>Draft</ns1:t>
            </ns1:r>
            <ns1:endParaRPr lang="en-US" sz="1100" dirty="0"/>
          </ns1:p>
        </ns0:txBody>
      </ns0:sp>
      <ns0:sp>
        <ns0:nvSpPr>
          <ns0:cNvPr id="83" name="Text 80"/>
          <ns0:cNvSpPr/>
          <ns0:nvPr/>
        </ns0:nvSpPr>
        <ns0:spPr>
          <ns1:xfrm>
            <ns1:off x="6373368" y="4507992"/>
            <ns1:ext cx="137160" cy="9144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100" b="1" dirty="0">
                <ns1:solidFill>
                  <ns1:srgbClr val="667085"/>
                </ns1:solidFill>
              </ns1:rPr>
              <ns1:t>→</ns1:t>
            </ns1:r>
            <ns1:endParaRPr lang="en-US" sz="1100" dirty="0"/>
          </ns1:p>
        </ns0:txBody>
      </ns0:sp>
      <ns0:sp>
        <ns0:nvSpPr>
          <ns0:cNvPr id="84" name="Shape 81"/>
          <ns0:cNvSpPr/>
          <ns0:nvPr/>
        </ns0:nvSpPr>
        <ns0:spPr>
          <ns1:xfrm>
            <ns1:off x="6464808" y="4370832"/>
            <ns1:ext cx="786384" cy="420624"/>
          </ns1:xfrm>
          <ns1:prstGeom prst="roundRect">
            <ns1:avLst>
              <ns1:gd name="adj" fmla="val 10870"/>
            </ns1:avLst>
          </ns1:prstGeom>
          <ns1:solidFill>
            <ns1:srgbClr val="098C8C"/>
          </ns1:solidFill>
          <ns1:ln w="12700">
            <ns1:solidFill>
              <ns1:srgbClr val="098C8C"/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85" name="Text 82"/>
          <ns0:cNvSpPr/>
          <ns0:nvPr/>
        </ns0:nvSpPr>
        <ns0:spPr>
          <ns1:xfrm>
            <ns1:off x="6510528" y="4507992"/>
            <ns1:ext cx="694944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100" b="1" dirty="0">
                <ns1:solidFill>
                  <ns1:srgbClr val="FFFFFF"/>
                </ns1:solidFill>
              </ns1:rPr>
              <ns1:t>Check</ns1:t>
            </ns1:r>
            <ns1:endParaRPr lang="en-US" sz="1100" dirty="0"/>
          </ns1:p>
        </ns0:txBody>
      </ns0:sp>
      <ns0:sp>
        <ns0:nvSpPr>
          <ns0:cNvPr id="86" name="Text 83"/>
          <ns0:cNvSpPr/>
          <ns0:nvPr/>
        </ns0:nvSpPr>
        <ns0:spPr>
          <ns1:xfrm>
            <ns1:off x="7269480" y="4507992"/>
            <ns1:ext cx="137160" cy="9144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100" b="1" dirty="0">
                <ns1:solidFill>
                  <ns1:srgbClr val="667085"/>
                </ns1:solidFill>
              </ns1:rPr>
              <ns1:t>→</ns1:t>
            </ns1:r>
            <ns1:endParaRPr lang="en-US" sz="1100" dirty="0"/>
          </ns1:p>
        </ns0:txBody>
      </ns0:sp>
      <ns0:sp>
        <ns0:nvSpPr>
          <ns0:cNvPr id="87" name="Shape 84"/>
          <ns0:cNvSpPr/>
          <ns0:nvPr/>
        </ns0:nvSpPr>
        <ns0:spPr>
          <ns1:xfrm>
            <ns1:off x="7360920" y="4370832"/>
            <ns1:ext cx="786384" cy="420624"/>
          </ns1:xfrm>
          <ns1:prstGeom prst="roundRect">
            <ns1:avLst>
              <ns1:gd name="adj" fmla="val 10870"/>
            </ns1:avLst>
          </ns1:prstGeom>
          <ns1:solidFill>
            <ns1:srgbClr val="098C8C"/>
          </ns1:solidFill>
          <ns1:ln w="12700">
            <ns1:solidFill>
              <ns1:srgbClr val="098C8C"/>
            </ns1:solidFill>
            <ns1:prstDash val="solid"/>
          </ns1:ln>
        </ns0:spPr>
        <ns0:txBody>
          <ns1:bodyPr/>
          <ns1:lstStyle/>
          <ns1:p>
            <ns1:endParaRPr lang="en-AU" sz="1100"/>
          </ns1:p>
        </ns0:txBody>
      </ns0:sp>
      <ns0:sp>
        <ns0:nvSpPr>
          <ns0:cNvPr id="88" name="Text 85"/>
          <ns0:cNvSpPr/>
          <ns0:nvPr/>
        </ns0:nvSpPr>
        <ns0:spPr>
          <ns1:xfrm>
            <ns1:off x="7406640" y="4507992"/>
            <ns1:ext cx="694944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100" b="1" dirty="0">
                <ns1:solidFill>
                  <ns1:srgbClr val="FFFFFF"/>
                </ns1:solidFill>
              </ns1:rPr>
              <ns1:t>Send</ns1:t>
            </ns1:r>
            <ns1:endParaRPr lang="en-US" sz="1100" dirty="0"/>
          </ns1:p>
        </ns0:txBody>
      </ns0:sp>
      <ns0:sp>
        <ns0:nvSpPr>
          <ns0:cNvPr id="89" name="Shape 86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0" name="Text 87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91" name="Shape 88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2" name="Text 89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93" name="Text 90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10/19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11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10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" name="Shape 6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0" name="Shape 8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6" name="Shape 14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7" name="Shape 25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4" name="Shape 32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369243" y="969264"/>
            <ns1:ext cx="2219561" cy="2578608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/>
          </ns1:bodyPr>
          <ns1:lstStyle/>
          <ns1:p>
            <ns1:pPr marL="0" indent="0" algn="ctr">
              <ns1:buNone/>
            </ns1:pPr>
            <ns1:r>
              <ns1:rPr lang="en-US" sz="1260" b="1" dirty="0">
                <ns1:solidFill>
                  <ns1:srgbClr val="098C8C"/>
                </ns1:solidFill>
              </ns1:rPr>
              <ns1:t>If a task is repeatable and painful, it is worth testing.</ns1:t>
            </ns1:r>
            <ns1:endParaRPr lang="en-US" sz="1260" dirty="0">
              <ns1:solidFill>
                <ns1:srgbClr val="098C8C"/>
              </ns1:solidFill>
            </ns1:endParaRPr>
          </ns1:p>
        </ns0:txBody>
      </ns0:sp>
      <ns0:sp>
        <ns0:nvSpPr>
          <ns0:cNvPr id="56" name="Text 53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COULD AI HELP HERE?</ns1:t>
            </ns1:r>
            <ns1:endParaRPr lang="en-US" sz="330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COULD AI HELP HERE?</ns1:t>
            </ns1:r>
            <ns1:endParaRPr lang="en-US" sz="3300" dirty="0"/>
          </ns1:p>
        </ns0:txBody>
      </ns0:sp>
      <ns0:sp>
        <ns0:nvSpPr>
          <ns0:cNvPr id="58" name="Text 55"/>
          <ns0:cNvSpPr/>
          <ns0:nvPr/>
        </ns0:nvSpPr>
        <ns0:spPr>
          <ns1:xfrm>
            <ns1:off x="530352" y="1408176"/>
            <ns1:ext cx="7040880" cy="34747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530" b="1" dirty="0">
                <ns1:solidFill>
                  <ns1:srgbClr val="19212D"/>
                </ns1:solidFill>
              </ns1:rPr>
              <ns1:t>A quick test for annoying repeat work.</ns1:t>
            </ns1:r>
            <ns1:endParaRPr lang="en-US" sz="1530" dirty="0"/>
          </ns1:p>
        </ns0:txBody>
      </ns0:sp>
      <ns0:sp>
        <ns0:nvSpPr>
          <ns0:cNvPr id="59" name="Shape 56"/>
          <ns0:cNvSpPr/>
          <ns0:nvPr/>
        </ns0:nvSpPr>
        <ns0:spPr>
          <ns1:xfrm>
            <ns1:off x="749808" y="1810512"/>
            <ns1:ext cx="384048" cy="384048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0" name="Text 57"/>
          <ns0:cNvSpPr/>
          <ns0:nvPr/>
        </ns0:nvSpPr>
        <ns0:spPr>
          <ns1:xfrm>
            <ns1:off x="859536" y="1929384"/>
            <ns1:ext cx="164592" cy="9144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1000" b="1" dirty="0">
                <ns1:solidFill>
                  <ns1:srgbClr val="101828"/>
                </ns1:solidFill>
              </ns1:rPr>
              <ns1:t>1</ns1:t>
            </ns1:r>
            <ns1:endParaRPr lang="en-US" sz="1000" dirty="0"/>
          </ns1:p>
        </ns0:txBody>
      </ns0:sp>
      <ns0:sp>
        <ns0:nvSpPr>
          <ns0:cNvPr id="61" name="Text 58"/>
          <ns0:cNvSpPr/>
          <ns0:nvPr/>
        </ns0:nvSpPr>
        <ns0:spPr>
          <ns1:xfrm>
            <ns1:off x="1325880" y="1828800"/>
            <ns1:ext cx="5394960" cy="16459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300" b="1" dirty="0">
                <ns1:solidFill>
                  <ns1:srgbClr val="101828"/>
                </ns1:solidFill>
              </ns1:rPr>
              <ns1:t>Do we do this often?</ns1:t>
            </ns1:r>
            <ns1:endParaRPr lang="en-US" sz="1300" dirty="0"/>
          </ns1:p>
        </ns0:txBody>
      </ns0:sp>
      <ns0:sp>
        <ns0:nvSpPr>
          <ns0:cNvPr id="62" name="Text 59"/>
          <ns0:cNvSpPr/>
          <ns0:nvPr/>
        </ns0:nvSpPr>
        <ns0:spPr>
          <ns1:xfrm>
            <ns1:off x="1325880" y="2084832"/>
            <ns1:ext cx="512064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000" dirty="0">
                <ns1:solidFill>
                  <ns1:srgbClr val="667085"/>
                </ns1:solidFill>
              </ns1:rPr>
              <ns1:t>repeatable</ns1:t>
            </ns1:r>
            <ns1:endParaRPr lang="en-US" sz="1000" dirty="0"/>
          </ns1:p>
        </ns0:txBody>
      </ns0:sp>
      <ns0:sp>
        <ns0:nvSpPr>
          <ns0:cNvPr id="63" name="Shape 60"/>
          <ns0:cNvSpPr/>
          <ns0:nvPr/>
        </ns0:nvSpPr>
        <ns0:spPr>
          <ns1:xfrm>
            <ns1:off x="749808" y="2523744"/>
            <ns1:ext cx="384048" cy="384048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4" name="Text 61"/>
          <ns0:cNvSpPr/>
          <ns0:nvPr/>
        </ns0:nvSpPr>
        <ns0:spPr>
          <ns1:xfrm>
            <ns1:off x="859536" y="2642616"/>
            <ns1:ext cx="164592" cy="9144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1000" b="1" dirty="0">
                <ns1:solidFill>
                  <ns1:srgbClr val="101828"/>
                </ns1:solidFill>
              </ns1:rPr>
              <ns1:t>2</ns1:t>
            </ns1:r>
            <ns1:endParaRPr lang="en-US" sz="1000" dirty="0"/>
          </ns1:p>
        </ns0:txBody>
      </ns0:sp>
      <ns0:sp>
        <ns0:nvSpPr>
          <ns0:cNvPr id="65" name="Text 62"/>
          <ns0:cNvSpPr/>
          <ns0:nvPr/>
        </ns0:nvSpPr>
        <ns0:spPr>
          <ns1:xfrm>
            <ns1:off x="1325880" y="2542032"/>
            <ns1:ext cx="5394960" cy="16459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300" b="1" dirty="0">
                <ns1:solidFill>
                  <ns1:srgbClr val="101828"/>
                </ns1:solidFill>
              </ns1:rPr>
              <ns1:t>Is it repetitive?</ns1:t>
            </ns1:r>
            <ns1:endParaRPr lang="en-US" sz="1300" dirty="0"/>
          </ns1:p>
        </ns0:txBody>
      </ns0:sp>
      <ns0:sp>
        <ns0:nvSpPr>
          <ns0:cNvPr id="66" name="Text 63"/>
          <ns0:cNvSpPr/>
          <ns0:nvPr/>
        </ns0:nvSpPr>
        <ns0:spPr>
          <ns1:xfrm>
            <ns1:off x="1325880" y="2798064"/>
            <ns1:ext cx="512064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000" dirty="0">
                <ns1:solidFill>
                  <ns1:srgbClr val="667085"/>
                </ns1:solidFill>
              </ns1:rPr>
              <ns1:t>not one-off chaos</ns1:t>
            </ns1:r>
            <ns1:endParaRPr lang="en-US" sz="1000" dirty="0"/>
          </ns1:p>
        </ns0:txBody>
      </ns0:sp>
      <ns0:sp>
        <ns0:nvSpPr>
          <ns0:cNvPr id="67" name="Shape 64"/>
          <ns0:cNvSpPr/>
          <ns0:nvPr/>
        </ns0:nvSpPr>
        <ns0:spPr>
          <ns1:xfrm>
            <ns1:off x="749808" y="3236976"/>
            <ns1:ext cx="384048" cy="384048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8" name="Text 65"/>
          <ns0:cNvSpPr/>
          <ns0:nvPr/>
        </ns0:nvSpPr>
        <ns0:spPr>
          <ns1:xfrm>
            <ns1:off x="859536" y="3355848"/>
            <ns1:ext cx="164592" cy="9144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1000" b="1" dirty="0">
                <ns1:solidFill>
                  <ns1:srgbClr val="101828"/>
                </ns1:solidFill>
              </ns1:rPr>
              <ns1:t>3</ns1:t>
            </ns1:r>
            <ns1:endParaRPr lang="en-US" sz="1000" dirty="0"/>
          </ns1:p>
        </ns0:txBody>
      </ns0:sp>
      <ns0:sp>
        <ns0:nvSpPr>
          <ns0:cNvPr id="69" name="Text 66"/>
          <ns0:cNvSpPr/>
          <ns0:nvPr/>
        </ns0:nvSpPr>
        <ns0:spPr>
          <ns1:xfrm>
            <ns1:off x="1325880" y="3255264"/>
            <ns1:ext cx="5394960" cy="16459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300" b="1" dirty="0">
                <ns1:solidFill>
                  <ns1:srgbClr val="101828"/>
                </ns1:solidFill>
              </ns1:rPr>
              <ns1:t>Notes, forms, emails, Docs, manuals, explanations?</ns1:t>
            </ns1:r>
            <ns1:endParaRPr lang="en-US" sz="1300" dirty="0"/>
          </ns1:p>
        </ns0:txBody>
      </ns0:sp>
      <ns0:sp>
        <ns0:nvSpPr>
          <ns0:cNvPr id="70" name="Text 67"/>
          <ns0:cNvSpPr/>
          <ns0:nvPr/>
        </ns0:nvSpPr>
        <ns0:spPr>
          <ns1:xfrm>
            <ns1:off x="1325880" y="3511296"/>
            <ns1:ext cx="512064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000" dirty="0">
                <ns1:solidFill>
                  <ns1:srgbClr val="667085"/>
                </ns1:solidFill>
              </ns1:rPr>
              <ns1:t>language + information work</ns1:t>
            </ns1:r>
            <ns1:endParaRPr lang="en-US" sz="1000" dirty="0"/>
          </ns1:p>
        </ns0:txBody>
      </ns0:sp>
      <ns0:sp>
        <ns0:nvSpPr>
          <ns0:cNvPr id="71" name="Shape 68"/>
          <ns0:cNvSpPr/>
          <ns0:nvPr/>
        </ns0:nvSpPr>
        <ns0:spPr>
          <ns1:xfrm>
            <ns1:off x="749808" y="3950208"/>
            <ns1:ext cx="384048" cy="384048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2" name="Text 69"/>
          <ns0:cNvSpPr/>
          <ns0:nvPr/>
        </ns0:nvSpPr>
        <ns0:spPr>
          <ns1:xfrm>
            <ns1:off x="859536" y="4069080"/>
            <ns1:ext cx="164592" cy="9144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1000" b="1" dirty="0">
                <ns1:solidFill>
                  <ns1:srgbClr val="101828"/>
                </ns1:solidFill>
              </ns1:rPr>
              <ns1:t>4</ns1:t>
            </ns1:r>
            <ns1:endParaRPr lang="en-US" sz="1000" dirty="0"/>
          </ns1:p>
        </ns0:txBody>
      </ns0:sp>
      <ns0:sp>
        <ns0:nvSpPr>
          <ns0:cNvPr id="73" name="Text 70"/>
          <ns0:cNvSpPr/>
          <ns0:nvPr/>
        </ns0:nvSpPr>
        <ns0:spPr>
          <ns1:xfrm>
            <ns1:off x="1325880" y="3968496"/>
            <ns1:ext cx="5394960" cy="16459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300" b="1" dirty="0">
                <ns1:solidFill>
                  <ns1:srgbClr val="101828"/>
                </ns1:solidFill>
              </ns1:rPr>
              <ns1:t>Does it slow handover, review, reporting, or updates?</ns1:t>
            </ns1:r>
            <ns1:endParaRPr lang="en-US" sz="1300" dirty="0"/>
          </ns1:p>
        </ns0:txBody>
      </ns0:sp>
      <ns0:sp>
        <ns0:nvSpPr>
          <ns0:cNvPr id="74" name="Text 71"/>
          <ns0:cNvSpPr/>
          <ns0:nvPr/>
        </ns0:nvSpPr>
        <ns0:spPr>
          <ns1:xfrm>
            <ns1:off x="1325880" y="4224528"/>
            <ns1:ext cx="512064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000" dirty="0">
                <ns1:solidFill>
                  <ns1:srgbClr val="667085"/>
                </ns1:solidFill>
              </ns1:rPr>
              <ns1:t>friction hotspot</ns1:t>
            </ns1:r>
            <ns1:endParaRPr lang="en-US" sz="1000" dirty="0"/>
          </ns1:p>
        </ns0:txBody>
      </ns0:sp>
      <ns0:sp>
        <ns0:nvSpPr>
          <ns0:cNvPr id="75" name="Shape 72"/>
          <ns0:cNvSpPr/>
          <ns0:nvPr/>
        </ns0:nvSpPr>
        <ns0:spPr>
          <ns1:xfrm>
            <ns1:off x="749808" y="4663440"/>
            <ns1:ext cx="384048" cy="384048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6" name="Text 73"/>
          <ns0:cNvSpPr/>
          <ns0:nvPr/>
        </ns0:nvSpPr>
        <ns0:spPr>
          <ns1:xfrm>
            <ns1:off x="859536" y="4782312"/>
            <ns1:ext cx="164592" cy="9144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1000" b="1" dirty="0">
                <ns1:solidFill>
                  <ns1:srgbClr val="101828"/>
                </ns1:solidFill>
              </ns1:rPr>
              <ns1:t>5</ns1:t>
            </ns1:r>
            <ns1:endParaRPr lang="en-US" sz="1000" dirty="0"/>
          </ns1:p>
        </ns0:txBody>
      </ns0:sp>
      <ns0:sp>
        <ns0:nvSpPr>
          <ns0:cNvPr id="77" name="Text 74"/>
          <ns0:cNvSpPr/>
          <ns0:nvPr/>
        </ns0:nvSpPr>
        <ns0:spPr>
          <ns1:xfrm>
            <ns1:off x="1325880" y="4681728"/>
            <ns1:ext cx="5394960" cy="16459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300" b="1" dirty="0">
                <ns1:solidFill>
                  <ns1:srgbClr val="101828"/>
                </ns1:solidFill>
              </ns1:rPr>
              <ns1:t>Do Good people keep wasting time here?</ns1:t>
            </ns1:r>
            <ns1:endParaRPr lang="en-US" sz="1300" dirty="0"/>
          </ns1:p>
        </ns0:txBody>
      </ns0:sp>
      <ns0:sp>
        <ns0:nvSpPr>
          <ns0:cNvPr id="78" name="Text 75"/>
          <ns0:cNvSpPr/>
          <ns0:nvPr/>
        </ns0:nvSpPr>
        <ns0:spPr>
          <ns1:xfrm>
            <ns1:off x="1325880" y="4937760"/>
            <ns1:ext cx="512064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000" dirty="0">
                <ns1:solidFill>
                  <ns1:srgbClr val="667085"/>
                </ns1:solidFill>
              </ns1:rPr>
              <ns1:t>candidate for testing</ns1:t>
            </ns1:r>
            <ns1:endParaRPr lang="en-US" sz="1000" dirty="0"/>
          </ns1:p>
        </ns0:txBody>
      </ns0:sp>
      <ns0:sp>
        <ns0:nvSpPr>
          <ns0:cNvPr id="79" name="Shape 76"/>
          <ns0:cNvSpPr/>
          <ns0:nvPr/>
        </ns0:nvSpPr>
        <ns0:spPr>
          <ns1:xfrm>
            <ns1:off x="658368" y="5486400"/>
            <ns1:ext cx="7040880" cy="420624"/>
          </ns1:xfrm>
          <ns1:prstGeom prst="roundRect">
            <ns1:avLst>
              <ns1:gd name="adj" fmla="val 21739"/>
            </ns1:avLst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0" name="Text 77"/>
          <ns0:cNvSpPr/>
          <ns0:nvPr/>
        </ns0:nvSpPr>
        <ns0:spPr>
          <ns1:xfrm>
            <ns1:off x="859536" y="5596128"/>
            <ns1:ext cx="6638544" cy="23774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200" b="1" dirty="0">
                <ns1:solidFill>
                  <ns1:srgbClr val="101828"/>
                </ns1:solidFill>
              </ns1:rPr>
              <ns1:t>Repeatable + annoying + time-consuming = worth testing</ns1:t>
            </ns1:r>
            <ns1:endParaRPr lang="en-US" sz="1200" dirty="0"/>
          </ns1:p>
        </ns0:txBody>
      </ns0:sp>
      <ns0:sp>
        <ns0:nvSpPr>
          <ns0:cNvPr id="81" name="Shape 78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2" name="Text 79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83" name="Shape 80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4" name="Text 81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85" name="Text 82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11/19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12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11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" name="Shape 6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0" name="Shape 8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6" name="Shape 14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7" name="Shape 25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4" name="Shape 32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351287" y="969264"/>
            <ns1:ext cx="2255474" cy="2578608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98C8C"/>
                </ns1:solidFill>
              </ns1:rPr>
              <ns1:t>Automate admin friction, not human responsibility.</ns1:t>
            </ns1:r>
            <ns1:endParaRPr lang="en-US" sz="1600" dirty="0">
              <ns1:solidFill>
                <ns1:srgbClr val="098C8C"/>
              </ns1:solidFill>
            </ns1:endParaRPr>
          </ns1:p>
        </ns0:txBody>
      </ns0:sp>
      <ns0:sp>
        <ns0:nvSpPr>
          <ns0:cNvPr id="56" name="Text 53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AUTOMATION OPPORTUNITY CHECKLIST</ns1:t>
            </ns1:r>
            <ns1:endParaRPr lang="en-US" sz="330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AUTOMATION OPPORTUNITY CHECKLIST</ns1:t>
            </ns1:r>
            <ns1:endParaRPr lang="en-US" sz="3300" dirty="0"/>
          </ns1:p>
        </ns0:txBody>
      </ns0:sp>
      <ns0:sp>
        <ns0:nvSpPr>
          <ns0:cNvPr id="58" name="Text 55"/>
          <ns0:cNvSpPr/>
          <ns0:nvPr/>
        </ns0:nvSpPr>
        <ns0:spPr>
          <ns1:xfrm>
            <ns1:off x="530352" y="1408176"/>
            <ns1:ext cx="7040880" cy="34747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 fontScale="92500"/>
          </ns1:bodyPr>
          <ns1:lstStyle/>
          <ns1:p>
            <ns1:pPr marL="0" indent="0">
              <ns1:buNone/>
            </ns1:pPr>
            <ns1:r>
              <ns1:rPr lang="en-US" sz="1530" b="1" dirty="0">
                <ns1:solidFill>
                  <ns1:srgbClr val="19212D"/>
                </ns1:solidFill>
              </ns1:rPr>
              <ns1:t>Automate the repetitive admin around the work — not the human responsibility itself.</ns1:t>
            </ns1:r>
            <ns1:endParaRPr lang="en-US" sz="1530" dirty="0"/>
          </ns1:p>
        </ns0:txBody>
      </ns0:sp>
      <ns0:sp>
        <ns0:nvSpPr>
          <ns0:cNvPr id="59" name="Shape 56"/>
          <ns0:cNvSpPr/>
          <ns0:nvPr/>
        </ns0:nvSpPr>
        <ns0:spPr>
          <ns1:xfrm>
            <ns1:off x="658368" y="1847088"/>
            <ns1:ext cx="3520440" cy="1170432"/>
          </ns1:xfrm>
          <ns1:prstGeom prst="roundRect">
            <ns1:avLst>
              <ns1:gd name="adj" fmla="val 9375"/>
            </ns1:avLst>
          </ns1:prstGeom>
          <ns1:solidFill>
            <ns1:srgbClr val="FFFDF5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0" name="Shape 57"/>
          <ns0:cNvSpPr/>
          <ns0:nvPr/>
        </ns0:nvSpPr>
        <ns0:spPr>
          <ns1:xfrm>
            <ns1:off x="786384" y="1975104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1" name="Text 58"/>
          <ns0:cNvSpPr/>
          <ns0:nvPr/>
        </ns0:nvSpPr>
        <ns0:spPr>
          <ns1:xfrm>
            <ns1:off x="813816" y="2080260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✅</ns1:t>
            </ns1:r>
            <ns1:endParaRPr lang="en-US" dirty="0"/>
          </ns1:p>
        </ns0:txBody>
      </ns0:sp>
      <ns0:sp>
        <ns0:nvSpPr>
          <ns0:cNvPr id="62" name="Text 59"/>
          <ns0:cNvSpPr/>
          <ns0:nvPr/>
        </ns0:nvSpPr>
        <ns0:spPr>
          <ns1:xfrm>
            <ns1:off x="1371600" y="1984248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Good candidates</ns1:t>
            </ns1:r>
            <ns1:endParaRPr lang="en-US" sz="1430" dirty="0"/>
          </ns1:p>
        </ns0:txBody>
      </ns0:sp>
      <ns0:sp>
        <ns0:nvSpPr>
          <ns0:cNvPr id="63" name="Text 60"/>
          <ns0:cNvSpPr/>
          <ns0:nvPr/>
        </ns0:nvSpPr>
        <ns0:spPr>
          <ns1:xfrm>
            <ns1:off x="1371600" y="2377440"/>
            <ns1:ext cx="2651760" cy="49377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Reminders, quote follow-ups, Work updates, product lookups, site notes.</ns1:t>
            </ns1:r>
            <ns1:endParaRPr lang="en-US" sz="1120" dirty="0"/>
          </ns1:p>
        </ns0:txBody>
      </ns0:sp>
      <ns0:sp>
        <ns0:nvSpPr>
          <ns0:cNvPr id="64" name="Shape 61"/>
          <ns0:cNvSpPr/>
          <ns0:nvPr/>
        </ns0:nvSpPr>
        <ns0:spPr>
          <ns1:xfrm>
            <ns1:off x="4517136" y="1847088"/>
            <ns1:ext cx="3520440" cy="1170432"/>
          </ns1:xfrm>
          <ns1:prstGeom prst="roundRect">
            <ns1:avLst>
              <ns1:gd name="adj" fmla="val 9375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5" name="Shape 62"/>
          <ns0:cNvSpPr/>
          <ns0:nvPr/>
        </ns0:nvSpPr>
        <ns0:spPr>
          <ns1:xfrm>
            <ns1:off x="4645152" y="1975104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6" name="Text 63"/>
          <ns0:cNvSpPr/>
          <ns0:nvPr/>
        </ns0:nvSpPr>
        <ns0:spPr>
          <ns1:xfrm>
            <ns1:off x="4672584" y="2080260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✨</ns1:t>
            </ns1:r>
            <ns1:endParaRPr lang="en-US" dirty="0"/>
          </ns1:p>
        </ns0:txBody>
      </ns0:sp>
      <ns0:sp>
        <ns0:nvSpPr>
          <ns0:cNvPr id="67" name="Text 64"/>
          <ns0:cNvSpPr/>
          <ns0:nvPr/>
        </ns0:nvSpPr>
        <ns0:spPr>
          <ns1:xfrm>
            <ns1:off x="5230368" y="1984248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Also good</ns1:t>
            </ns1:r>
            <ns1:endParaRPr lang="en-US" sz="1430" dirty="0"/>
          </ns1:p>
        </ns0:txBody>
      </ns0:sp>
      <ns0:sp>
        <ns0:nvSpPr>
          <ns0:cNvPr id="68" name="Text 65"/>
          <ns0:cNvSpPr/>
          <ns0:nvPr/>
        </ns0:nvSpPr>
        <ns0:spPr>
          <ns1:xfrm>
            <ns1:off x="5230368" y="2377440"/>
            <ns1:ext cx="2651760" cy="49377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 lnSpcReduction="10000"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Compliance summaries, repeated explanations, troubleshooting flows, handover notes.</ns1:t>
            </ns1:r>
            <ns1:endParaRPr lang="en-US" sz="1120" dirty="0"/>
          </ns1:p>
        </ns0:txBody>
      </ns0:sp>
      <ns0:sp>
        <ns0:nvSpPr>
          <ns0:cNvPr id="69" name="Shape 66"/>
          <ns0:cNvSpPr/>
          <ns0:nvPr/>
        </ns0:nvSpPr>
        <ns0:spPr>
          <ns1:xfrm>
            <ns1:off x="658368" y="3236976"/>
            <ns1:ext cx="3520440" cy="1170432"/>
          </ns1:xfrm>
          <ns1:prstGeom prst="roundRect">
            <ns1:avLst>
              <ns1:gd name="adj" fmla="val 9375"/>
            </ns1:avLst>
          </ns1:prstGeom>
          <ns1:solidFill>
            <ns1:srgbClr val="FFFDF5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0" name="Shape 67"/>
          <ns0:cNvSpPr/>
          <ns0:nvPr/>
        </ns0:nvSpPr>
        <ns0:spPr>
          <ns1:xfrm>
            <ns1:off x="786384" y="3364992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1" name="Text 68"/>
          <ns0:cNvSpPr/>
          <ns0:nvPr/>
        </ns0:nvSpPr>
        <ns0:spPr>
          <ns1:xfrm>
            <ns1:off x="813816" y="3470148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⚠️</ns1:t>
            </ns1:r>
            <ns1:endParaRPr lang="en-US" dirty="0"/>
          </ns1:p>
        </ns0:txBody>
      </ns0:sp>
      <ns0:sp>
        <ns0:nvSpPr>
          <ns0:cNvPr id="72" name="Text 69"/>
          <ns0:cNvSpPr/>
          <ns0:nvPr/>
        </ns0:nvSpPr>
        <ns0:spPr>
          <ns1:xfrm>
            <ns1:off x="1371600" y="3374136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Bad candidates</ns1:t>
            </ns1:r>
            <ns1:endParaRPr lang="en-US" sz="1430" dirty="0"/>
          </ns1:p>
        </ns0:txBody>
      </ns0:sp>
      <ns0:sp>
        <ns0:nvSpPr>
          <ns0:cNvPr id="73" name="Text 70"/>
          <ns0:cNvSpPr/>
          <ns0:nvPr/>
        </ns0:nvSpPr>
        <ns0:spPr>
          <ns1:xfrm>
            <ns1:off x="1371600" y="3767328"/>
            <ns1:ext cx="2651760" cy="49377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Final safety calls, legal/financial judgement, risky decisions, or one-off weird Works.</ns1:t>
            </ns1:r>
            <ns1:endParaRPr lang="en-US" sz="1120" dirty="0"/>
          </ns1:p>
        </ns0:txBody>
      </ns0:sp>
      <ns0:sp>
        <ns0:nvSpPr>
          <ns0:cNvPr id="74" name="Shape 71"/>
          <ns0:cNvSpPr/>
          <ns0:nvPr/>
        </ns0:nvSpPr>
        <ns0:spPr>
          <ns1:xfrm>
            <ns1:off x="4517136" y="3236976"/>
            <ns1:ext cx="3520440" cy="1170432"/>
          </ns1:xfrm>
          <ns1:prstGeom prst="roundRect">
            <ns1:avLst>
              <ns1:gd name="adj" fmla="val 9375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5" name="Shape 72"/>
          <ns0:cNvSpPr/>
          <ns0:nvPr/>
        </ns0:nvSpPr>
        <ns0:spPr>
          <ns1:xfrm>
            <ns1:off x="4645152" y="3364992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6" name="Text 73"/>
          <ns0:cNvSpPr/>
          <ns0:nvPr/>
        </ns0:nvSpPr>
        <ns0:spPr>
          <ns1:xfrm>
            <ns1:off x="4672584" y="3470148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🛠️</ns1:t>
            </ns1:r>
            <ns1:endParaRPr lang="en-US" dirty="0"/>
          </ns1:p>
        </ns0:txBody>
      </ns0:sp>
      <ns0:sp>
        <ns0:nvSpPr>
          <ns0:cNvPr id="77" name="Text 74"/>
          <ns0:cNvSpPr/>
          <ns0:nvPr/>
        </ns0:nvSpPr>
        <ns0:spPr>
          <ns1:xfrm>
            <ns1:off x="5230368" y="3374136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Rule of thumb</ns1:t>
            </ns1:r>
            <ns1:endParaRPr lang="en-US" sz="1430" dirty="0"/>
          </ns1:p>
        </ns0:txBody>
      </ns0:sp>
      <ns0:sp>
        <ns0:nvSpPr>
          <ns0:cNvPr id="78" name="Text 75"/>
          <ns0:cNvSpPr/>
          <ns0:nvPr/>
        </ns0:nvSpPr>
        <ns0:spPr>
          <ns1:xfrm>
            <ns1:off x="5230368" y="3767328"/>
            <ns1:ext cx="2651760" cy="49377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Automate weekly admin friction — not responsibility.</ns1:t>
            </ns1:r>
            <ns1:endParaRPr lang="en-US" sz="1120" dirty="0"/>
          </ns1:p>
        </ns0:txBody>
      </ns0:sp>
      <ns0:sp>
        <ns0:nvSpPr>
          <ns0:cNvPr id="79" name="Shape 76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0" name="Text 77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81" name="Shape 78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2" name="Text 79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83" name="Text 80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12/19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13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12">
    <ns0:bg>
      <ns0:bgPr>
        <ns1:solidFill>
          <ns1:srgbClr val="101828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" name="Shape 6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0" name="Shape 8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6" name="Shape 14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7" name="Shape 25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4" name="Shape 32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24304E">
              <ns1:alpha val="55000"/>
            </ns1:srgbClr>
          </ns1:solidFill>
          <ns1:ln w="12700">
            <ns1:solidFill>
              <ns1:srgbClr val="24304E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1B2540">
              <ns1:alpha val="55000"/>
            </ns1:srgbClr>
          </ns1:solidFill>
          <ns1:ln w="12700">
            <ns1:solidFill>
              <ns1:srgbClr val="1B2540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1B2540">
              <ns1:alpha val="55000"/>
            </ns1:srgbClr>
          </ns1:solidFill>
          <ns1:ln w="12700">
            <ns1:solidFill>
              <ns1:srgbClr val="1B2540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1B2540">
              <ns1:alpha val="55000"/>
            </ns1:srgbClr>
          </ns1:solidFill>
          <ns1:ln w="12700">
            <ns1:solidFill>
              <ns1:srgbClr val="1B2540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1B2540">
              <ns1:alpha val="55000"/>
            </ns1:srgbClr>
          </ns1:solidFill>
          <ns1:ln w="12700">
            <ns1:solidFill>
              <ns1:srgbClr val="1B2540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1B2540">
              <ns1:alpha val="55000"/>
            </ns1:srgbClr>
          </ns1:solidFill>
          <ns1:ln w="12700">
            <ns1:solidFill>
              <ns1:srgbClr val="1B2540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1B2540">
              <ns1:alpha val="55000"/>
            </ns1:srgbClr>
          </ns1:solidFill>
          <ns1:ln w="12700">
            <ns1:solidFill>
              <ns1:srgbClr val="1B2540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1B2540">
              <ns1:alpha val="55000"/>
            </ns1:srgbClr>
          </ns1:solidFill>
          <ns1:ln w="12700">
            <ns1:solidFill>
              <ns1:srgbClr val="1B2540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41B2D"/>
          </ns1:solidFill>
          <ns1:ln w="12700">
            <ns1:solidFill>
              <ns1:srgbClr val="141B2D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1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590501" y="969264"/>
            <ns1:ext cx="1777047" cy="2578608"/>
          </ns1:xfrm>
          <ns1:prstGeom prst="rect">
            <ns1:avLst/>
          </ns1:prstGeom>
        </ns0:spPr>
      </ns0:pic>
      <ns0:sp>
        <ns0:nvSpPr>
          <ns0:cNvPr id="52" name="Text 49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3" name="Shape 50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4" name="Text 51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/>
          </ns1:bodyPr>
          <ns1:lstStyle/>
          <ns1:p>
            <ns1:pPr marL="0" indent="0" algn="ctr">
              <ns1:buNone/>
            </ns1:pPr>
            <ns1:r>
              <ns1:rPr lang="en-US" sz="1260" b="1" dirty="0">
                <ns1:solidFill>
                  <ns1:srgbClr val="101828"/>
                </ns1:solidFill>
              </ns1:rPr>
              <ns1:t>Privacy and human review are non-negotiable.</ns1:t>
            </ns1:r>
            <ns1:endParaRPr lang="en-US" sz="1260" dirty="0"/>
          </ns1:p>
        </ns0:txBody>
      </ns0:sp>
      <ns0:sp>
        <ns0:nvSpPr>
          <ns0:cNvPr id="55" name="Text 52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SAFETY + PRIVACY</ns1:t>
            </ns1:r>
            <ns1:endParaRPr lang="en-US" sz="3300" dirty="0"/>
          </ns1:p>
        </ns0:txBody>
      </ns0:sp>
      <ns0:sp>
        <ns0:nvSpPr>
          <ns0:cNvPr id="56" name="Text 53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FFFF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SAFETY + PRIVACY</ns1:t>
            </ns1:r>
            <ns1:endParaRPr lang="en-US" sz="330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30352" y="1417320"/>
            <ns1:ext cx="5943600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600" b="1" dirty="0">
                <ns1:solidFill>
                  <ns1:srgbClr val="FFC928"/>
                </ns1:solidFill>
              </ns1:rPr>
              <ns1:t>Don’t be that person.</ns1:t>
            </ns1:r>
            <ns1:endParaRPr lang="en-US" sz="1600" dirty="0"/>
          </ns1:p>
        </ns0:txBody>
      </ns0:sp>
      <ns0:sp>
        <ns0:nvSpPr>
          <ns0:cNvPr id="58" name="Shape 55"/>
          <ns0:cNvSpPr/>
          <ns0:nvPr/>
        </ns0:nvSpPr>
        <ns0:spPr>
          <ns1:xfrm>
            <ns1:off x="658368" y="1847088"/>
            <ns1:ext cx="7086600" cy="438912"/>
          </ns1:xfrm>
          <ns1:prstGeom prst="roundRect">
            <ns1:avLst>
              <ns1:gd name="adj" fmla="val 16667"/>
            </ns1:avLst>
          </ns1:prstGeom>
          <ns1:solidFill>
            <ns1:srgbClr val="1B2540"/>
          </ns1:solidFill>
          <ns1:ln w="12700">
            <ns1:solidFill>
              <ns1:srgbClr val="FFC928">
                <ns1:alpha val="5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9" name="Shape 56"/>
          <ns0:cNvSpPr/>
          <ns0:nvPr/>
        </ns0:nvSpPr>
        <ns0:spPr>
          <ns1:xfrm>
            <ns1:off x="841248" y="1943100"/>
            <ns1:ext cx="274320" cy="274320"/>
          </ns1:xfrm>
          <ns1:prstGeom prst="ellipse">
            <ns1:avLst/>
          </ns1:prstGeom>
          <ns1:solidFill>
            <ns1:srgbClr val="E84A5F"/>
          </ns1:solidFill>
          <ns1:ln w="12700">
            <ns1:solidFill>
              <ns1:srgbClr val="E84A5F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0" name="Text 57"/>
          <ns0:cNvSpPr/>
          <ns0:nvPr/>
        </ns0:nvSpPr>
        <ns0:spPr>
          <ns1:xfrm>
            <ns1:off x="932688" y="2020824"/>
            <ns1:ext cx="91440" cy="7315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b="1" dirty="0">
                <ns1:solidFill>
                  <ns1:srgbClr val="FFFFFF"/>
                </ns1:solidFill>
              </ns1:rPr>
              <ns1:t>! </ns1:t>
            </ns1:r>
            <ns1:endParaRPr lang="en-US" dirty="0"/>
          </ns1:p>
        </ns0:txBody>
      </ns0:sp>
      <ns0:sp>
        <ns0:nvSpPr>
          <ns0:cNvPr id="61" name="Text 58"/>
          <ns0:cNvSpPr/>
          <ns0:nvPr/>
        </ns0:nvSpPr>
        <ns0:spPr>
          <ns1:xfrm>
            <ns1:off x="1298448" y="1956816"/>
            <ns1:ext cx="608076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7500" lnSpcReduction="20000"/>
          </ns1:bodyPr>
          <ns1:lstStyle/>
          <ns1:p>
            <ns1:pPr marL="0" indent="0">
              <ns1:buNone/>
            </ns1:pPr>
            <ns1:r>
              <ns1:rPr lang="en-US" sz="1440" b="1" dirty="0">
                <ns1:solidFill>
                  <ns1:srgbClr val="FFFFFF"/>
                </ns1:solidFill>
              </ns1:rPr>
              <ns1:t>Don’t trust outputs blindly.</ns1:t>
            </ns1:r>
            <ns1:endParaRPr lang="en-US" sz="1440" dirty="0"/>
          </ns1:p>
        </ns0:txBody>
      </ns0:sp>
      <ns0:sp>
        <ns0:nvSpPr>
          <ns0:cNvPr id="62" name="Shape 59"/>
          <ns0:cNvSpPr/>
          <ns0:nvPr/>
        </ns0:nvSpPr>
        <ns0:spPr>
          <ns1:xfrm>
            <ns1:off x="658368" y="2414016"/>
            <ns1:ext cx="7086600" cy="438912"/>
          </ns1:xfrm>
          <ns1:prstGeom prst="roundRect">
            <ns1:avLst>
              <ns1:gd name="adj" fmla="val 16667"/>
            </ns1:avLst>
          </ns1:prstGeom>
          <ns1:solidFill>
            <ns1:srgbClr val="22304E"/>
          </ns1:solidFill>
          <ns1:ln w="12700">
            <ns1:solidFill>
              <ns1:srgbClr val="FFC928">
                <ns1:alpha val="5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3" name="Shape 60"/>
          <ns0:cNvSpPr/>
          <ns0:nvPr/>
        </ns0:nvSpPr>
        <ns0:spPr>
          <ns1:xfrm>
            <ns1:off x="841248" y="2510028"/>
            <ns1:ext cx="274320" cy="274320"/>
          </ns1:xfrm>
          <ns1:prstGeom prst="ellipse">
            <ns1:avLst/>
          </ns1:prstGeom>
          <ns1:solidFill>
            <ns1:srgbClr val="E84A5F"/>
          </ns1:solidFill>
          <ns1:ln w="12700">
            <ns1:solidFill>
              <ns1:srgbClr val="E84A5F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4" name="Text 61"/>
          <ns0:cNvSpPr/>
          <ns0:nvPr/>
        </ns0:nvSpPr>
        <ns0:spPr>
          <ns1:xfrm>
            <ns1:off x="932688" y="2587752"/>
            <ns1:ext cx="91440" cy="7315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b="1" dirty="0">
                <ns1:solidFill>
                  <ns1:srgbClr val="FFFFFF"/>
                </ns1:solidFill>
              </ns1:rPr>
              <ns1:t>! </ns1:t>
            </ns1:r>
            <ns1:endParaRPr lang="en-US" dirty="0"/>
          </ns1:p>
        </ns0:txBody>
      </ns0:sp>
      <ns0:sp>
        <ns0:nvSpPr>
          <ns0:cNvPr id="65" name="Text 62"/>
          <ns0:cNvSpPr/>
          <ns0:nvPr/>
        </ns0:nvSpPr>
        <ns0:spPr>
          <ns1:xfrm>
            <ns1:off x="1298448" y="2523744"/>
            <ns1:ext cx="608076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7500" lnSpcReduction="20000"/>
          </ns1:bodyPr>
          <ns1:lstStyle/>
          <ns1:p>
            <ns1:pPr marL="0" indent="0">
              <ns1:buNone/>
            </ns1:pPr>
            <ns1:r>
              <ns1:rPr lang="en-US" sz="1440" b="1" dirty="0">
                <ns1:solidFill>
                  <ns1:srgbClr val="FFFFFF"/>
                </ns1:solidFill>
              </ns1:rPr>
              <ns1:t>Don’t paste sensitive info into random tools.</ns1:t>
            </ns1:r>
            <ns1:endParaRPr lang="en-US" sz="1440" dirty="0"/>
          </ns1:p>
        </ns0:txBody>
      </ns0:sp>
      <ns0:sp>
        <ns0:nvSpPr>
          <ns0:cNvPr id="66" name="Shape 63"/>
          <ns0:cNvSpPr/>
          <ns0:nvPr/>
        </ns0:nvSpPr>
        <ns0:spPr>
          <ns1:xfrm>
            <ns1:off x="658368" y="2980944"/>
            <ns1:ext cx="7086600" cy="438912"/>
          </ns1:xfrm>
          <ns1:prstGeom prst="roundRect">
            <ns1:avLst>
              <ns1:gd name="adj" fmla="val 16667"/>
            </ns1:avLst>
          </ns1:prstGeom>
          <ns1:solidFill>
            <ns1:srgbClr val="1B2540"/>
          </ns1:solidFill>
          <ns1:ln w="12700">
            <ns1:solidFill>
              <ns1:srgbClr val="FFC928">
                <ns1:alpha val="5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7" name="Shape 64"/>
          <ns0:cNvSpPr/>
          <ns0:nvPr/>
        </ns0:nvSpPr>
        <ns0:spPr>
          <ns1:xfrm>
            <ns1:off x="841248" y="3076956"/>
            <ns1:ext cx="274320" cy="274320"/>
          </ns1:xfrm>
          <ns1:prstGeom prst="ellipse">
            <ns1:avLst/>
          </ns1:prstGeom>
          <ns1:solidFill>
            <ns1:srgbClr val="E84A5F"/>
          </ns1:solidFill>
          <ns1:ln w="12700">
            <ns1:solidFill>
              <ns1:srgbClr val="E84A5F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8" name="Text 65"/>
          <ns0:cNvSpPr/>
          <ns0:nvPr/>
        </ns0:nvSpPr>
        <ns0:spPr>
          <ns1:xfrm>
            <ns1:off x="932688" y="3154680"/>
            <ns1:ext cx="91440" cy="7315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b="1" dirty="0">
                <ns1:solidFill>
                  <ns1:srgbClr val="FFFFFF"/>
                </ns1:solidFill>
              </ns1:rPr>
              <ns1:t>! </ns1:t>
            </ns1:r>
            <ns1:endParaRPr lang="en-US" dirty="0"/>
          </ns1:p>
        </ns0:txBody>
      </ns0:sp>
      <ns0:sp>
        <ns0:nvSpPr>
          <ns0:cNvPr id="69" name="Text 66"/>
          <ns0:cNvSpPr/>
          <ns0:nvPr/>
        </ns0:nvSpPr>
        <ns0:spPr>
          <ns1:xfrm>
            <ns1:off x="1298448" y="3090672"/>
            <ns1:ext cx="608076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7500" lnSpcReduction="20000"/>
          </ns1:bodyPr>
          <ns1:lstStyle/>
          <ns1:p>
            <ns1:pPr marL="0" indent="0">
              <ns1:buNone/>
            </ns1:pPr>
            <ns1:r>
              <ns1:rPr lang="en-US" sz="1440" b="1" dirty="0">
                <ns1:solidFill>
                  <ns1:srgbClr val="FFFFFF"/>
                </ns1:solidFill>
              </ns1:rPr>
              <ns1:t>Don’t fake knowledge you do not have.</ns1:t>
            </ns1:r>
            <ns1:endParaRPr lang="en-US" sz="1440" dirty="0"/>
          </ns1:p>
        </ns0:txBody>
      </ns0:sp>
      <ns0:sp>
        <ns0:nvSpPr>
          <ns0:cNvPr id="70" name="Shape 67"/>
          <ns0:cNvSpPr/>
          <ns0:nvPr/>
        </ns0:nvSpPr>
        <ns0:spPr>
          <ns1:xfrm>
            <ns1:off x="658368" y="3547872"/>
            <ns1:ext cx="7086600" cy="438912"/>
          </ns1:xfrm>
          <ns1:prstGeom prst="roundRect">
            <ns1:avLst>
              <ns1:gd name="adj" fmla="val 16667"/>
            </ns1:avLst>
          </ns1:prstGeom>
          <ns1:solidFill>
            <ns1:srgbClr val="22304E"/>
          </ns1:solidFill>
          <ns1:ln w="12700">
            <ns1:solidFill>
              <ns1:srgbClr val="FFC928">
                <ns1:alpha val="5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1" name="Shape 68"/>
          <ns0:cNvSpPr/>
          <ns0:nvPr/>
        </ns0:nvSpPr>
        <ns0:spPr>
          <ns1:xfrm>
            <ns1:off x="841248" y="3643884"/>
            <ns1:ext cx="274320" cy="274320"/>
          </ns1:xfrm>
          <ns1:prstGeom prst="ellipse">
            <ns1:avLst/>
          </ns1:prstGeom>
          <ns1:solidFill>
            <ns1:srgbClr val="E84A5F"/>
          </ns1:solidFill>
          <ns1:ln w="12700">
            <ns1:solidFill>
              <ns1:srgbClr val="E84A5F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2" name="Text 69"/>
          <ns0:cNvSpPr/>
          <ns0:nvPr/>
        </ns0:nvSpPr>
        <ns0:spPr>
          <ns1:xfrm>
            <ns1:off x="932688" y="3721608"/>
            <ns1:ext cx="91440" cy="7315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b="1" dirty="0">
                <ns1:solidFill>
                  <ns1:srgbClr val="FFFFFF"/>
                </ns1:solidFill>
              </ns1:rPr>
              <ns1:t>! </ns1:t>
            </ns1:r>
            <ns1:endParaRPr lang="en-US" dirty="0"/>
          </ns1:p>
        </ns0:txBody>
      </ns0:sp>
      <ns0:sp>
        <ns0:nvSpPr>
          <ns0:cNvPr id="73" name="Text 70"/>
          <ns0:cNvSpPr/>
          <ns0:nvPr/>
        </ns0:nvSpPr>
        <ns0:spPr>
          <ns1:xfrm>
            <ns1:off x="1298448" y="3657600"/>
            <ns1:ext cx="608076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7500" lnSpcReduction="20000"/>
          </ns1:bodyPr>
          <ns1:lstStyle/>
          <ns1:p>
            <ns1:pPr marL="0" indent="0">
              <ns1:buNone/>
            </ns1:pPr>
            <ns1:r>
              <ns1:rPr lang="en-US" sz="1440" b="1" dirty="0">
                <ns1:solidFill>
                  <ns1:srgbClr val="FFFFFF"/>
                </ns1:solidFill>
              </ns1:rPr>
              <ns1:t>Don’t let AI send final customer comms without approved review.</ns1:t>
            </ns1:r>
            <ns1:endParaRPr lang="en-US" sz="1440" dirty="0"/>
          </ns1:p>
        </ns0:txBody>
      </ns0:sp>
      <ns0:sp>
        <ns0:nvSpPr>
          <ns0:cNvPr id="74" name="Shape 71"/>
          <ns0:cNvSpPr/>
          <ns0:nvPr/>
        </ns0:nvSpPr>
        <ns0:spPr>
          <ns1:xfrm>
            <ns1:off x="658368" y="4370832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22304E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5" name="Text 72"/>
          <ns0:cNvSpPr/>
          <ns0:nvPr/>
        </ns0:nvSpPr>
        <ns0:spPr>
          <ns1:xfrm>
            <ns1:off x="868680" y="4526280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FFFFFF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76" name="Shape 73"/>
          <ns0:cNvSpPr/>
          <ns0:nvPr/>
        </ns0:nvSpPr>
        <ns0:spPr>
          <ns1:xfrm>
            <ns1:off x="566928" y="5166360"/>
            <ns1:ext cx="7132320" cy="566928"/>
          </ns1:xfrm>
          <ns1:prstGeom prst="roundRect">
            <ns1:avLst>
              <ns1:gd name="adj" fmla="val 16129"/>
            </ns1:avLst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7" name="Text 74"/>
          <ns0:cNvSpPr/>
          <ns0:nvPr/>
        </ns0:nvSpPr>
        <ns0:spPr>
          <ns1:xfrm>
            <ns1:off x="768096" y="5276088"/>
            <ns1:ext cx="6729984" cy="38404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200" b="1" dirty="0">
                <ns1:solidFill>
                  <ns1:srgbClr val="101828"/>
                </ns1:solidFill>
              </ns1:rPr>
              <ns1:t>If you give AI chaos, it will confidently return deluxe chaos.</ns1:t>
            </ns1:r>
            <ns1:endParaRPr lang="en-US" sz="1200" dirty="0"/>
          </ns1:p>
        </ns0:txBody>
      </ns0:sp>
      <ns0:sp>
        <ns0:nvSpPr>
          <ns0:cNvPr id="78" name="Shape 75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9" name="Text 76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80" name="Text 77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13/19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14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13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" name="Shape 6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600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0" name="Shape 8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600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6" name="Shape 14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600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600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600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600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7" name="Shape 25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600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600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4" name="Shape 32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1600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410309" y="969264"/>
            <ns1:ext cx="2137430" cy="2578608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/>
          </ns1:bodyPr>
          <ns1:lstStyle/>
          <ns1:p>
            <ns1:pPr marL="0" indent="0" algn="ctr">
              <ns1:buNone/>
            </ns1:pPr>
            <ns1:r>
              <ns1:rPr lang="en-US" sz="1260" b="1" dirty="0">
                <ns1:solidFill>
                  <ns1:srgbClr val="101828"/>
                </ns1:solidFill>
              </ns1:rPr>
              <ns1:t>Specific prompts beat vague prompts every time.</ns1:t>
            </ns1:r>
            <ns1:endParaRPr lang="en-US" sz="1260" dirty="0"/>
          </ns1:p>
        </ns0:txBody>
      </ns0:sp>
      <ns0:sp>
        <ns0:nvSpPr>
          <ns0:cNvPr id="56" name="Text 53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GOOD PROMPTS BEAT BAD PROMPTS</ns1:t>
            </ns1:r>
            <ns1:endParaRPr lang="en-US" sz="330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GOOD PROMPTS BEAT BAD PROMPTS</ns1:t>
            </ns1:r>
            <ns1:endParaRPr lang="en-US" sz="3300" dirty="0"/>
          </ns1:p>
        </ns0:txBody>
      </ns0:sp>
      <ns0:sp>
        <ns0:nvSpPr>
          <ns0:cNvPr id="58" name="Text 55"/>
          <ns0:cNvSpPr/>
          <ns0:nvPr/>
        </ns0:nvSpPr>
        <ns0:spPr>
          <ns1:xfrm>
            <ns1:off x="530352" y="1408176"/>
            <ns1:ext cx="7040880" cy="34747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530" b="1" dirty="0">
                <ns1:solidFill>
                  <ns1:srgbClr val="19212D"/>
                </ns1:solidFill>
              </ns1:rPr>
              <ns1:t>Better instructions get better output.</ns1:t>
            </ns1:r>
            <ns1:endParaRPr lang="en-US" sz="1530" dirty="0"/>
          </ns1:p>
        </ns0:txBody>
      </ns0:sp>
      <ns0:sp>
        <ns0:nvSpPr>
          <ns0:cNvPr id="59" name="Shape 56"/>
          <ns0:cNvSpPr/>
          <ns0:nvPr/>
        </ns0:nvSpPr>
        <ns0:spPr>
          <ns1:xfrm>
            <ns1:off x="658368" y="1856232"/>
            <ns1:ext cx="3108960" cy="1600200"/>
          </ns1:xfrm>
          <ns1:prstGeom prst="roundRect">
            <ns1:avLst>
              <ns1:gd name="adj" fmla="val 6857"/>
            </ns1:avLst>
          </ns1:prstGeom>
          <ns1:solidFill>
            <ns1:srgbClr val="FFF5F5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0" name="Shape 57"/>
          <ns0:cNvSpPr/>
          <ns0:nvPr/>
        </ns0:nvSpPr>
        <ns0:spPr>
          <ns1:xfrm>
            <ns1:off x="786384" y="1984248"/>
            <ns1:ext cx="438912" cy="438912"/>
          </ns1:xfrm>
          <ns1:prstGeom prst="ellipse">
            <ns1:avLst/>
          </ns1:prstGeom>
          <ns1:solidFill>
            <ns1:srgbClr val="FEE4E2"/>
          </ns1:solidFill>
          <ns1:ln w="12700">
            <ns1:solidFill>
              <ns1:srgbClr val="FEE4E2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1" name="Text 58"/>
          <ns0:cNvSpPr/>
          <ns0:nvPr/>
        </ns0:nvSpPr>
        <ns0:spPr>
          <ns1:xfrm>
            <ns1:off x="813816" y="2089404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0000" lnSpcReduction="20000"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00000"/>
                </ns1:solidFill>
              </ns1:rPr>
              <ns1:t>✕</ns1:t>
            </ns1:r>
            <ns1:endParaRPr lang="en-US" sz="1600" dirty="0"/>
          </ns1:p>
        </ns0:txBody>
      </ns0:sp>
      <ns0:sp>
        <ns0:nvSpPr>
          <ns0:cNvPr id="62" name="Text 59"/>
          <ns0:cNvSpPr/>
          <ns0:nvPr/>
        </ns0:nvSpPr>
        <ns0:spPr>
          <ns1:xfrm>
            <ns1:off x="1371600" y="1993392"/>
            <ns1:ext cx="224028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E84A5F"/>
                </ns1:solidFill>
              </ns1:rPr>
              <ns1:t>Bad</ns1:t>
            </ns1:r>
            <ns1:endParaRPr lang="en-US" sz="1430" dirty="0"/>
          </ns1:p>
        </ns0:txBody>
      </ns0:sp>
      <ns0:sp>
        <ns0:nvSpPr>
          <ns0:cNvPr id="63" name="Text 60"/>
          <ns0:cNvSpPr/>
          <ns0:nvPr/>
        </ns0:nvSpPr>
        <ns0:spPr>
          <ns1:xfrm>
            <ns1:off x="1371600" y="2386584"/>
            <ns1:ext cx="2240280" cy="92354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Write email</ns1:t>
            </ns1:r>
            <ns1:endParaRPr lang="en-US" sz="1120" dirty="0"/>
          </ns1:p>
        </ns0:txBody>
      </ns0:sp>
      <ns0:sp>
        <ns0:nvSpPr>
          <ns0:cNvPr id="64" name="Shape 61"/>
          <ns0:cNvSpPr/>
          <ns0:nvPr/>
        </ns0:nvSpPr>
        <ns0:spPr>
          <ns1:xfrm>
            <ns1:off x="3977640" y="1856232"/>
            <ns1:ext cx="3977640" cy="1600200"/>
          </ns1:xfrm>
          <ns1:prstGeom prst="roundRect">
            <ns1:avLst>
              <ns1:gd name="adj" fmla="val 6857"/>
            </ns1:avLst>
          </ns1:prstGeom>
          <ns1:solidFill>
            <ns1:srgbClr val="EFFFF8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5" name="Shape 62"/>
          <ns0:cNvSpPr/>
          <ns0:nvPr/>
        </ns0:nvSpPr>
        <ns0:spPr>
          <ns1:xfrm>
            <ns1:off x="4105656" y="1984248"/>
            <ns1:ext cx="438912" cy="438912"/>
          </ns1:xfrm>
          <ns1:prstGeom prst="ellipse">
            <ns1:avLst/>
          </ns1:prstGeom>
          <ns1:solidFill>
            <ns1:srgbClr val="D1FADF"/>
          </ns1:solidFill>
          <ns1:ln w="12700">
            <ns1:solidFill>
              <ns1:srgbClr val="D1FADF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6" name="Text 63"/>
          <ns0:cNvSpPr/>
          <ns0:nvPr/>
        </ns0:nvSpPr>
        <ns0:spPr>
          <ns1:xfrm>
            <ns1:off x="4133088" y="2089404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0000" lnSpcReduction="20000"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00000"/>
                </ns1:solidFill>
              </ns1:rPr>
              <ns1:t>✓</ns1:t>
            </ns1:r>
            <ns1:endParaRPr lang="en-US" sz="1600" dirty="0"/>
          </ns1:p>
        </ns0:txBody>
      </ns0:sp>
      <ns0:sp>
        <ns0:nvSpPr>
          <ns0:cNvPr id="67" name="Text 64"/>
          <ns0:cNvSpPr/>
          <ns0:nvPr/>
        </ns0:nvSpPr>
        <ns0:spPr>
          <ns1:xfrm>
            <ns1:off x="4690872" y="1993392"/>
            <ns1:ext cx="31089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098C8C"/>
                </ns1:solidFill>
              </ns1:rPr>
              <ns1:t>Better</ns1:t>
            </ns1:r>
            <ns1:endParaRPr lang="en-US" sz="1430" dirty="0"/>
          </ns1:p>
        </ns0:txBody>
      </ns0:sp>
      <ns0:sp>
        <ns0:nvSpPr>
          <ns0:cNvPr id="68" name="Text 65"/>
          <ns0:cNvSpPr/>
          <ns0:nvPr/>
        </ns0:nvSpPr>
        <ns0:spPr>
          <ns1:xfrm>
            <ns1:off x="4690872" y="2386584"/>
            <ns1:ext cx="3108960" cy="92354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Write a short friendly email to a customer explaining an issue, why it matters, and recommended next steps this week. Keep it simple and non-alarmist.</ns1:t>
            </ns1:r>
            <ns1:endParaRPr lang="en-US" sz="1120" dirty="0"/>
          </ns1:p>
        </ns0:txBody>
      </ns0:sp>
      <ns0:sp>
        <ns0:nvSpPr>
          <ns0:cNvPr id="69" name="Text 66"/>
          <ns0:cNvSpPr/>
          <ns0:nvPr/>
        </ns0:nvSpPr>
        <ns0:spPr>
          <ns1:xfrm>
            <ns1:off x="749808" y="4041648"/>
            <ns1:ext cx="201168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700" b="1" dirty="0">
                <ns1:solidFill>
                  <ns1:srgbClr val="101828"/>
                </ns1:solidFill>
              </ns1:rPr>
              <ns1:t>Prompt recipe</ns1:t>
            </ns1:r>
            <ns1:endParaRPr lang="en-US" sz="1700" dirty="0"/>
          </ns1:p>
        </ns0:txBody>
      </ns0:sp>
      <ns0:sp>
        <ns0:nvSpPr>
          <ns0:cNvPr id="70" name="Shape 67"/>
          <ns0:cNvSpPr/>
          <ns0:nvPr/>
        </ns0:nvSpPr>
        <ns0:spPr>
          <ns1:xfrm>
            <ns1:off x="749808" y="4462272"/>
            <ns1:ext cx="1225296" cy="512064"/>
          </ns1:xfrm>
          <ns1:prstGeom prst="roundRect">
            <ns1:avLst>
              <ns1:gd name="adj" fmla="val 21429"/>
            </ns1:avLst>
          </ns1:prstGeom>
          <ns1:solidFill>
            <ns1:srgbClr val="FFC928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1600"/>
          </ns1:p>
        </ns0:txBody>
      </ns0:sp>
      <ns0:sp>
        <ns0:nvSpPr>
          <ns0:cNvPr id="71" name="Text 68"/>
          <ns0:cNvSpPr/>
          <ns0:nvPr/>
        </ns0:nvSpPr>
        <ns0:spPr>
          <ns1:xfrm>
            <ns1:off x="822960" y="4636008"/>
            <ns1:ext cx="1078992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101828"/>
                </ns1:solidFill>
              </ns1:rPr>
              <ns1:t>Task</ns1:t>
            </ns1:r>
            <ns1:endParaRPr lang="en-US" sz="1600" dirty="0"/>
          </ns1:p>
        </ns0:txBody>
      </ns0:sp>
      <ns0:sp>
        <ns0:nvSpPr>
          <ns0:cNvPr id="72" name="Shape 69"/>
          <ns0:cNvSpPr/>
          <ns0:nvPr/>
        </ns0:nvSpPr>
        <ns0:spPr>
          <ns1:xfrm>
            <ns1:off x="2167128" y="4462272"/>
            <ns1:ext cx="1225296" cy="512064"/>
          </ns1:xfrm>
          <ns1:prstGeom prst="roundRect">
            <ns1:avLst>
              <ns1:gd name="adj" fmla="val 21429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1600"/>
          </ns1:p>
        </ns0:txBody>
      </ns0:sp>
      <ns0:sp>
        <ns0:nvSpPr>
          <ns0:cNvPr id="73" name="Text 70"/>
          <ns0:cNvSpPr/>
          <ns0:nvPr/>
        </ns0:nvSpPr>
        <ns0:spPr>
          <ns1:xfrm>
            <ns1:off x="2240280" y="4636008"/>
            <ns1:ext cx="1078992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101828"/>
                </ns1:solidFill>
              </ns1:rPr>
              <ns1:t>Audience</ns1:t>
            </ns1:r>
            <ns1:endParaRPr lang="en-US" sz="1600" dirty="0"/>
          </ns1:p>
        </ns0:txBody>
      </ns0:sp>
      <ns0:sp>
        <ns0:nvSpPr>
          <ns0:cNvPr id="74" name="Shape 71"/>
          <ns0:cNvSpPr/>
          <ns0:nvPr/>
        </ns0:nvSpPr>
        <ns0:spPr>
          <ns1:xfrm>
            <ns1:off x="3584448" y="4462272"/>
            <ns1:ext cx="1225296" cy="512064"/>
          </ns1:xfrm>
          <ns1:prstGeom prst="roundRect">
            <ns1:avLst>
              <ns1:gd name="adj" fmla="val 21429"/>
            </ns1:avLst>
          </ns1:prstGeom>
          <ns1:solidFill>
            <ns1:srgbClr val="FFC928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1600"/>
          </ns1:p>
        </ns0:txBody>
      </ns0:sp>
      <ns0:sp>
        <ns0:nvSpPr>
          <ns0:cNvPr id="75" name="Text 72"/>
          <ns0:cNvSpPr/>
          <ns0:nvPr/>
        </ns0:nvSpPr>
        <ns0:spPr>
          <ns1:xfrm>
            <ns1:off x="3657600" y="4636008"/>
            <ns1:ext cx="1078992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101828"/>
                </ns1:solidFill>
              </ns1:rPr>
              <ns1:t>Tone</ns1:t>
            </ns1:r>
            <ns1:endParaRPr lang="en-US" sz="1600" dirty="0"/>
          </ns1:p>
        </ns0:txBody>
      </ns0:sp>
      <ns0:sp>
        <ns0:nvSpPr>
          <ns0:cNvPr id="76" name="Shape 73"/>
          <ns0:cNvSpPr/>
          <ns0:nvPr/>
        </ns0:nvSpPr>
        <ns0:spPr>
          <ns1:xfrm>
            <ns1:off x="5001768" y="4462272"/>
            <ns1:ext cx="1225296" cy="512064"/>
          </ns1:xfrm>
          <ns1:prstGeom prst="roundRect">
            <ns1:avLst>
              <ns1:gd name="adj" fmla="val 21429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1600"/>
          </ns1:p>
        </ns0:txBody>
      </ns0:sp>
      <ns0:sp>
        <ns0:nvSpPr>
          <ns0:cNvPr id="77" name="Text 74"/>
          <ns0:cNvSpPr/>
          <ns0:nvPr/>
        </ns0:nvSpPr>
        <ns0:spPr>
          <ns1:xfrm>
            <ns1:off x="5074920" y="4636008"/>
            <ns1:ext cx="1078992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101828"/>
                </ns1:solidFill>
              </ns1:rPr>
              <ns1:t>Must include</ns1:t>
            </ns1:r>
            <ns1:endParaRPr lang="en-US" sz="1600" dirty="0"/>
          </ns1:p>
        </ns0:txBody>
      </ns0:sp>
      <ns0:sp>
        <ns0:nvSpPr>
          <ns0:cNvPr id="78" name="Shape 75"/>
          <ns0:cNvSpPr/>
          <ns0:nvPr/>
        </ns0:nvSpPr>
        <ns0:spPr>
          <ns1:xfrm>
            <ns1:off x="6419088" y="4462272"/>
            <ns1:ext cx="1225296" cy="512064"/>
          </ns1:xfrm>
          <ns1:prstGeom prst="roundRect">
            <ns1:avLst>
              <ns1:gd name="adj" fmla="val 21429"/>
            </ns1:avLst>
          </ns1:prstGeom>
          <ns1:solidFill>
            <ns1:srgbClr val="FFC928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1600"/>
          </ns1:p>
        </ns0:txBody>
      </ns0:sp>
      <ns0:sp>
        <ns0:nvSpPr>
          <ns0:cNvPr id="79" name="Text 76"/>
          <ns0:cNvSpPr/>
          <ns0:nvPr/>
        </ns0:nvSpPr>
        <ns0:spPr>
          <ns1:xfrm>
            <ns1:off x="6492240" y="4636008"/>
            <ns1:ext cx="1078992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101828"/>
                </ns1:solidFill>
              </ns1:rPr>
              <ns1:t>Avoid</ns1:t>
            </ns1:r>
            <ns1:endParaRPr lang="en-US" sz="1600" dirty="0"/>
          </ns1:p>
        </ns0:txBody>
      </ns0:sp>
      <ns0:sp>
        <ns0:nvSpPr>
          <ns0:cNvPr id="80" name="Shape 77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1" name="Text 78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82" name="Shape 79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3" name="Text 80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84" name="Text 81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14/19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15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14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8" name="Shape 6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0" name="Shape 8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6" name="Shape 14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7" name="Shape 25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4" name="Shape 32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507631" y="969264"/>
            <ns1:ext cx="1942787" cy="2578608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98C8C"/>
                </ns1:solidFill>
              </ns1:rPr>
              <ns1:t>The best automation ideas come from people doing the work.</ns1:t>
            </ns1:r>
            <ns1:endParaRPr lang="en-US" sz="1600" dirty="0">
              <ns1:solidFill>
                <ns1:srgbClr val="098C8C"/>
              </ns1:solidFill>
            </ns1:endParaRPr>
          </ns1:p>
        </ns0:txBody>
      </ns0:sp>
      <ns0:sp>
        <ns0:nvSpPr>
          <ns0:cNvPr id="56" name="Text 53"/>
          <ns0:cNvSpPr/>
          <ns0:nvPr/>
        </ns0:nvSpPr>
        <ns0:spPr>
          <ns1:xfrm>
            <ns1:off x="502920" y="630936"/>
            <ns1:ext cx="3474720" cy="18288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080" b="1" dirty="0">
                <ns1:solidFill>
                  <ns1:srgbClr val="098C8C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▣ OPPORTUNITY SPOTTING</ns1:t>
            </ns1:r>
            <ns1:endParaRPr lang="en-US" sz="108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YOU’LL SPOT OPPORTUNITIES WE WON’T</ns1:t>
            </ns1:r>
            <ns1:endParaRPr lang="en-US" sz="3300" dirty="0"/>
          </ns1:p>
        </ns0:txBody>
      </ns0:sp>
      <ns0:sp>
        <ns0:nvSpPr>
          <ns0:cNvPr id="58" name="Text 55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YOU’LL SPOT OPPORTUNITIES WE WON’T</ns1:t>
            </ns1:r>
            <ns1:endParaRPr lang="en-US" sz="3300" dirty="0"/>
          </ns1:p>
        </ns0:txBody>
      </ns0:sp>
      <ns0:sp>
        <ns0:nvSpPr>
          <ns0:cNvPr id="59" name="Text 56"/>
          <ns0:cNvSpPr/>
          <ns0:nvPr/>
        </ns0:nvSpPr>
        <ns0:spPr>
          <ns1:xfrm>
            <ns1:off x="530352" y="1408176"/>
            <ns1:ext cx="7040880" cy="34747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530" b="1" dirty="0">
                <ns1:solidFill>
                  <ns1:srgbClr val="19212D"/>
                </ns1:solidFill>
              </ns1:rPr>
              <ns1:t>Best ideas come from people doing the real work every day.</ns1:t>
            </ns1:r>
            <ns1:endParaRPr lang="en-US" sz="1530" dirty="0"/>
          </ns1:p>
        </ns0:txBody>
      </ns0:sp>
      <ns0:sp>
        <ns0:nvSpPr>
          <ns0:cNvPr id="60" name="Shape 57"/>
          <ns0:cNvSpPr/>
          <ns0:nvPr/>
        </ns0:nvSpPr>
        <ns0:spPr>
          <ns1:xfrm>
            <ns1:off x="804672" y="1874520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DF5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61" name="Text 58"/>
          <ns0:cNvSpPr/>
          <ns0:nvPr/>
        </ns0:nvSpPr>
        <ns0:spPr>
          <ns1:xfrm>
            <ns1:off x="950976" y="1984248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098C8C"/>
                </ns1:solidFill>
              </ns1:rPr>
              <ns1:t>→</ns1:t>
            </ns1:r>
            <ns1:endParaRPr lang="en-US" sz="1400" dirty="0"/>
          </ns1:p>
        </ns0:txBody>
      </ns0:sp>
      <ns0:sp>
        <ns0:nvSpPr>
          <ns0:cNvPr id="62" name="Text 59"/>
          <ns0:cNvSpPr/>
          <ns0:nvPr/>
        </ns0:nvSpPr>
        <ns0:spPr>
          <ns1:xfrm>
            <ns1:off x="1316736" y="1970532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dirty="0">
                <ns1:solidFill>
                  <ns1:srgbClr val="19212D"/>
                </ns1:solidFill>
              </ns1:rPr>
              <ns1:t>We keep sending the same explanation.</ns1:t>
            </ns1:r>
            <ns1:endParaRPr lang="en-US" sz="1400" dirty="0"/>
          </ns1:p>
        </ns0:txBody>
      </ns0:sp>
      <ns0:sp>
        <ns0:nvSpPr>
          <ns0:cNvPr id="63" name="Shape 60"/>
          <ns0:cNvSpPr/>
          <ns0:nvPr/>
        </ns0:nvSpPr>
        <ns0:spPr>
          <ns1:xfrm>
            <ns1:off x="804672" y="2404872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64" name="Text 61"/>
          <ns0:cNvSpPr/>
          <ns0:nvPr/>
        </ns0:nvSpPr>
        <ns0:spPr>
          <ns1:xfrm>
            <ns1:off x="950976" y="2514600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098C8C"/>
                </ns1:solidFill>
              </ns1:rPr>
              <ns1:t>→</ns1:t>
            </ns1:r>
            <ns1:endParaRPr lang="en-US" sz="1400" dirty="0"/>
          </ns1:p>
        </ns0:txBody>
      </ns0:sp>
      <ns0:sp>
        <ns0:nvSpPr>
          <ns0:cNvPr id="65" name="Text 62"/>
          <ns0:cNvSpPr/>
          <ns0:nvPr/>
        </ns0:nvSpPr>
        <ns0:spPr>
          <ns1:xfrm>
            <ns1:off x="1316736" y="2500884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dirty="0">
                <ns1:solidFill>
                  <ns1:srgbClr val="19212D"/>
                </ns1:solidFill>
              </ns1:rPr>
              <ns1:t>This form takes too long.</ns1:t>
            </ns1:r>
            <ns1:endParaRPr lang="en-US" sz="1400" dirty="0"/>
          </ns1:p>
        </ns0:txBody>
      </ns0:sp>
      <ns0:sp>
        <ns0:nvSpPr>
          <ns0:cNvPr id="66" name="Shape 63"/>
          <ns0:cNvSpPr/>
          <ns0:nvPr/>
        </ns0:nvSpPr>
        <ns0:spPr>
          <ns1:xfrm>
            <ns1:off x="804672" y="2935224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DF5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67" name="Text 64"/>
          <ns0:cNvSpPr/>
          <ns0:nvPr/>
        </ns0:nvSpPr>
        <ns0:spPr>
          <ns1:xfrm>
            <ns1:off x="950976" y="3044952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098C8C"/>
                </ns1:solidFill>
              </ns1:rPr>
              <ns1:t>→</ns1:t>
            </ns1:r>
            <ns1:endParaRPr lang="en-US" sz="1400" dirty="0"/>
          </ns1:p>
        </ns0:txBody>
      </ns0:sp>
      <ns0:sp>
        <ns0:nvSpPr>
          <ns0:cNvPr id="68" name="Text 65"/>
          <ns0:cNvSpPr/>
          <ns0:nvPr/>
        </ns0:nvSpPr>
        <ns0:spPr>
          <ns1:xfrm>
            <ns1:off x="1316736" y="3031236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dirty="0">
                <ns1:solidFill>
                  <ns1:srgbClr val="19212D"/>
                </ns1:solidFill>
              </ns1:rPr>
              <ns1:t>We re-enter the same info in three places.</ns1:t>
            </ns1:r>
            <ns1:endParaRPr lang="en-US" sz="1400" dirty="0"/>
          </ns1:p>
        </ns0:txBody>
      </ns0:sp>
      <ns0:sp>
        <ns0:nvSpPr>
          <ns0:cNvPr id="69" name="Shape 66"/>
          <ns0:cNvSpPr/>
          <ns0:nvPr/>
        </ns0:nvSpPr>
        <ns0:spPr>
          <ns1:xfrm>
            <ns1:off x="804672" y="3465576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70" name="Text 67"/>
          <ns0:cNvSpPr/>
          <ns0:nvPr/>
        </ns0:nvSpPr>
        <ns0:spPr>
          <ns1:xfrm>
            <ns1:off x="950976" y="3575304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098C8C"/>
                </ns1:solidFill>
              </ns1:rPr>
              <ns1:t>→</ns1:t>
            </ns1:r>
            <ns1:endParaRPr lang="en-US" sz="1400" dirty="0"/>
          </ns1:p>
        </ns0:txBody>
      </ns0:sp>
      <ns0:sp>
        <ns0:nvSpPr>
          <ns0:cNvPr id="71" name="Text 68"/>
          <ns0:cNvSpPr/>
          <ns0:nvPr/>
        </ns0:nvSpPr>
        <ns0:spPr>
          <ns1:xfrm>
            <ns1:off x="1316736" y="3561588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dirty="0">
                <ns1:solidFill>
                  <ns1:srgbClr val="19212D"/>
                </ns1:solidFill>
              </ns1:rPr>
              <ns1:t>We always chase the same missing details.</ns1:t>
            </ns1:r>
            <ns1:endParaRPr lang="en-US" sz="1400" dirty="0"/>
          </ns1:p>
        </ns0:txBody>
      </ns0:sp>
      <ns0:sp>
        <ns0:nvSpPr>
          <ns0:cNvPr id="72" name="Shape 69"/>
          <ns0:cNvSpPr/>
          <ns0:nvPr/>
        </ns0:nvSpPr>
        <ns0:spPr>
          <ns1:xfrm>
            <ns1:off x="658368" y="5065776"/>
            <ns1:ext cx="7040880" cy="493776"/>
          </ns1:xfrm>
          <ns1:prstGeom prst="roundRect">
            <ns1:avLst>
              <ns1:gd name="adj" fmla="val 18519"/>
            </ns1:avLst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3" name="Text 70"/>
          <ns0:cNvSpPr/>
          <ns0:nvPr/>
        </ns0:nvSpPr>
        <ns0:spPr>
          <ns1:xfrm>
            <ns1:off x="859536" y="5175504"/>
            <ns1:ext cx="6638544" cy="31089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200" b="1" dirty="0">
                <ns1:solidFill>
                  <ns1:srgbClr val="101828"/>
                </ns1:solidFill>
              </ns1:rPr>
              <ns1:t>If you think “surely there’s a better way”, we want to hear it.</ns1:t>
            </ns1:r>
            <ns1:endParaRPr lang="en-US" sz="1200" dirty="0"/>
          </ns1:p>
        </ns0:txBody>
      </ns0:sp>
      <ns0:sp>
        <ns0:nvSpPr>
          <ns0:cNvPr id="74" name="Shape 71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5" name="Text 72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76" name="Shape 73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7" name="Text 74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78" name="Text 75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15/19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16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15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8" name="Shape 6"/>
          <ns0:cNvSpPr/>
          <ns0:nvPr/>
        </ns0:nvSpPr>
        <ns0:spPr>
          <ns1:xfrm>
            <ns1:off x="790956" y="5157069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0" name="Shape 8"/>
          <ns0:cNvSpPr/>
          <ns0:nvPr/>
        </ns0:nvSpPr>
        <ns0:spPr>
          <ns1:xfrm>
            <ns1:off x="1175004" y="4773021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6" name="Shape 14"/>
          <ns0:cNvSpPr/>
          <ns0:nvPr/>
        </ns0:nvSpPr>
        <ns0:spPr>
          <ns1:xfrm>
            <ns1:off x="2327148" y="5541117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1196" y="5157069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5244" y="4773021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1436" y="5157069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7" name="Shape 25"/>
          <ns0:cNvSpPr/>
          <ns0:nvPr/>
        </ns0:nvSpPr>
        <ns0:spPr>
          <ns1:xfrm>
            <ns1:off x="5015484" y="4773021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1676" y="5157069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4" name="Shape 32"/>
          <ns0:cNvSpPr/>
          <ns0:nvPr/>
        </ns0:nvSpPr>
        <ns0:spPr>
          <ns1:xfrm>
            <ns1:off x="6935724" y="4773021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410962" y="969264"/>
            <ns1:ext cx="2136125" cy="2578608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98C8C"/>
                </ns1:solidFill>
              </ns1:rPr>
              <ns1:t>A useful idea only needs task, owner, frequency, pain, outcome.</ns1:t>
            </ns1:r>
            <ns1:endParaRPr lang="en-US" sz="1600" dirty="0">
              <ns1:solidFill>
                <ns1:srgbClr val="098C8C"/>
              </ns1:solidFill>
            </ns1:endParaRPr>
          </ns1:p>
        </ns0:txBody>
      </ns0:sp>
      <ns0:sp>
        <ns0:nvSpPr>
          <ns0:cNvPr id="56" name="Text 53"/>
          <ns0:cNvSpPr/>
          <ns0:nvPr/>
        </ns0:nvSpPr>
        <ns0:spPr>
          <ns1:xfrm>
            <ns1:off x="502920" y="630936"/>
            <ns1:ext cx="3474720" cy="18288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080" b="1" dirty="0">
                <ns1:solidFill>
                  <ns1:srgbClr val="098C8C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▣ HANDOFF PATH</ns1:t>
            </ns1:r>
            <ns1:endParaRPr lang="en-US" sz="108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Bring ideas to the workflow owner</ns1:t>
            </ns1:r>
            <ns1:endParaRPr lang="en-US" sz="3300" dirty="0"/>
          </ns1:p>
        </ns0:txBody>
      </ns0:sp>
      <ns0:sp>
        <ns0:nvSpPr>
          <ns0:cNvPr id="58" name="Text 55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Bring ideas to the workflow owner</ns1:t>
            </ns1:r>
            <ns1:endParaRPr lang="en-US" sz="3300" dirty="0"/>
          </ns1:p>
        </ns0:txBody>
      </ns0:sp>
      <ns0:sp>
        <ns0:nvSpPr>
          <ns0:cNvPr id="59" name="Text 56"/>
          <ns0:cNvSpPr/>
          <ns0:nvPr/>
        </ns0:nvSpPr>
        <ns0:spPr>
          <ns1:xfrm>
            <ns1:off x="530352" y="1408176"/>
            <ns1:ext cx="7040880" cy="34747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530" b="1" dirty="0">
                <ns1:solidFill>
                  <ns1:srgbClr val="19212D"/>
                </ns1:solidFill>
              </ns1:rPr>
              <ns1:t>Include the basics so the idea is easy to test.</ns1:t>
            </ns1:r>
            <ns1:endParaRPr lang="en-US" sz="1530" dirty="0"/>
          </ns1:p>
        </ns0:txBody>
      </ns0:sp>
      <ns0:sp>
        <ns0:nvSpPr>
          <ns0:cNvPr id="60" name="Shape 57"/>
          <ns0:cNvSpPr/>
          <ns0:nvPr/>
        </ns0:nvSpPr>
        <ns0:spPr>
          <ns1:xfrm>
            <ns1:off x="658368" y="1828800"/>
            <ns1:ext cx="3520440" cy="676656"/>
          </ns1:xfrm>
          <ns1:prstGeom prst="roundRect">
            <ns1:avLst>
              <ns1:gd name="adj" fmla="val 12162"/>
            </ns1:avLst>
          </ns1:prstGeom>
          <ns1:solidFill>
            <ns1:srgbClr val="FFFDF5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61" name="Text 58"/>
          <ns0:cNvSpPr/>
          <ns0:nvPr/>
        </ns0:nvSpPr>
        <ns0:spPr>
          <ns1:xfrm>
            <ns1:off x="822960" y="1993392"/>
            <ns1:ext cx="109728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050" b="1" dirty="0">
                <ns1:solidFill>
                  <ns1:srgbClr val="098C8C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TASK</ns1:t>
            </ns1:r>
            <ns1:endParaRPr lang="en-US" sz="1050" dirty="0"/>
          </ns1:p>
        </ns0:txBody>
      </ns0:sp>
      <ns0:sp>
        <ns0:nvSpPr>
          <ns0:cNvPr id="62" name="Text 59"/>
          <ns0:cNvSpPr/>
          <ns0:nvPr/>
        </ns0:nvSpPr>
        <ns0:spPr>
          <ns1:xfrm>
            <ns1:off x="2011680" y="1984248"/>
            <ns1:ext cx="196596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101828"/>
                </ns1:solidFill>
              </ns1:rPr>
              <ns1:t>what the task is</ns1:t>
            </ns1:r>
            <ns1:endParaRPr lang="en-US" sz="1400" dirty="0"/>
          </ns1:p>
        </ns0:txBody>
      </ns0:sp>
      <ns0:sp>
        <ns0:nvSpPr>
          <ns0:cNvPr id="63" name="Shape 60"/>
          <ns0:cNvSpPr/>
          <ns0:nvPr/>
        </ns0:nvSpPr>
        <ns0:spPr>
          <ns1:xfrm>
            <ns1:off x="4517136" y="1828800"/>
            <ns1:ext cx="3520440" cy="676656"/>
          </ns1:xfrm>
          <ns1:prstGeom prst="roundRect">
            <ns1:avLst>
              <ns1:gd name="adj" fmla="val 12162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64" name="Text 61"/>
          <ns0:cNvSpPr/>
          <ns0:nvPr/>
        </ns0:nvSpPr>
        <ns0:spPr>
          <ns1:xfrm>
            <ns1:off x="4681728" y="1993392"/>
            <ns1:ext cx="109728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050" b="1" dirty="0">
                <ns1:solidFill>
                  <ns1:srgbClr val="098C8C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OWNER</ns1:t>
            </ns1:r>
            <ns1:endParaRPr lang="en-US" sz="1050" dirty="0"/>
          </ns1:p>
        </ns0:txBody>
      </ns0:sp>
      <ns0:sp>
        <ns0:nvSpPr>
          <ns0:cNvPr id="65" name="Text 62"/>
          <ns0:cNvSpPr/>
          <ns0:nvPr/>
        </ns0:nvSpPr>
        <ns0:spPr>
          <ns1:xfrm>
            <ns1:off x="5870448" y="1984248"/>
            <ns1:ext cx="196596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101828"/>
                </ns1:solidFill>
              </ns1:rPr>
              <ns1:t>who does it now</ns1:t>
            </ns1:r>
            <ns1:endParaRPr lang="en-US" sz="1400" dirty="0"/>
          </ns1:p>
        </ns0:txBody>
      </ns0:sp>
      <ns0:sp>
        <ns0:nvSpPr>
          <ns0:cNvPr id="66" name="Shape 63"/>
          <ns0:cNvSpPr/>
          <ns0:nvPr/>
        </ns0:nvSpPr>
        <ns0:spPr>
          <ns1:xfrm>
            <ns1:off x="658368" y="2697480"/>
            <ns1:ext cx="3520440" cy="676656"/>
          </ns1:xfrm>
          <ns1:prstGeom prst="roundRect">
            <ns1:avLst>
              <ns1:gd name="adj" fmla="val 12162"/>
            </ns1:avLst>
          </ns1:prstGeom>
          <ns1:solidFill>
            <ns1:srgbClr val="FFFDF5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67" name="Text 64"/>
          <ns0:cNvSpPr/>
          <ns0:nvPr/>
        </ns0:nvSpPr>
        <ns0:spPr>
          <ns1:xfrm>
            <ns1:off x="822960" y="2862072"/>
            <ns1:ext cx="109728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050" b="1" dirty="0">
                <ns1:solidFill>
                  <ns1:srgbClr val="098C8C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FREQUENCY</ns1:t>
            </ns1:r>
            <ns1:endParaRPr lang="en-US" sz="1050" dirty="0"/>
          </ns1:p>
        </ns0:txBody>
      </ns0:sp>
      <ns0:sp>
        <ns0:nvSpPr>
          <ns0:cNvPr id="68" name="Text 65"/>
          <ns0:cNvSpPr/>
          <ns0:nvPr/>
        </ns0:nvSpPr>
        <ns0:spPr>
          <ns1:xfrm>
            <ns1:off x="2011680" y="2852928"/>
            <ns1:ext cx="196596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101828"/>
                </ns1:solidFill>
              </ns1:rPr>
              <ns1:t>how often it happens</ns1:t>
            </ns1:r>
            <ns1:endParaRPr lang="en-US" sz="1400" dirty="0"/>
          </ns1:p>
        </ns0:txBody>
      </ns0:sp>
      <ns0:sp>
        <ns0:nvSpPr>
          <ns0:cNvPr id="69" name="Shape 66"/>
          <ns0:cNvSpPr/>
          <ns0:nvPr/>
        </ns0:nvSpPr>
        <ns0:spPr>
          <ns1:xfrm>
            <ns1:off x="4517136" y="2697480"/>
            <ns1:ext cx="3520440" cy="676656"/>
          </ns1:xfrm>
          <ns1:prstGeom prst="roundRect">
            <ns1:avLst>
              <ns1:gd name="adj" fmla="val 12162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70" name="Text 67"/>
          <ns0:cNvSpPr/>
          <ns0:nvPr/>
        </ns0:nvSpPr>
        <ns0:spPr>
          <ns1:xfrm>
            <ns1:off x="4681728" y="2862072"/>
            <ns1:ext cx="109728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050" b="1" dirty="0">
                <ns1:solidFill>
                  <ns1:srgbClr val="098C8C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PAIN</ns1:t>
            </ns1:r>
            <ns1:endParaRPr lang="en-US" sz="1050" dirty="0"/>
          </ns1:p>
        </ns0:txBody>
      </ns0:sp>
      <ns0:sp>
        <ns0:nvSpPr>
          <ns0:cNvPr id="71" name="Text 68"/>
          <ns0:cNvSpPr/>
          <ns0:nvPr/>
        </ns0:nvSpPr>
        <ns0:spPr>
          <ns1:xfrm>
            <ns1:off x="5870448" y="2852928"/>
            <ns1:ext cx="196596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101828"/>
                </ns1:solidFill>
              </ns1:rPr>
              <ns1:t>what makes it painful</ns1:t>
            </ns1:r>
            <ns1:endParaRPr lang="en-US" sz="1400" dirty="0"/>
          </ns1:p>
        </ns0:txBody>
      </ns0:sp>
      <ns0:sp>
        <ns0:nvSpPr>
          <ns0:cNvPr id="72" name="Shape 69"/>
          <ns0:cNvSpPr/>
          <ns0:nvPr/>
        </ns0:nvSpPr>
        <ns0:spPr>
          <ns1:xfrm>
            <ns1:off x="658368" y="3566160"/>
            <ns1:ext cx="3520440" cy="676656"/>
          </ns1:xfrm>
          <ns1:prstGeom prst="roundRect">
            <ns1:avLst>
              <ns1:gd name="adj" fmla="val 12162"/>
            </ns1:avLst>
          </ns1:prstGeom>
          <ns1:solidFill>
            <ns1:srgbClr val="FFFDF5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73" name="Text 70"/>
          <ns0:cNvSpPr/>
          <ns0:nvPr/>
        </ns0:nvSpPr>
        <ns0:spPr>
          <ns1:xfrm>
            <ns1:off x="822960" y="3730752"/>
            <ns1:ext cx="109728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050" b="1" dirty="0">
                <ns1:solidFill>
                  <ns1:srgbClr val="098C8C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OUTCOME</ns1:t>
            </ns1:r>
            <ns1:endParaRPr lang="en-US" sz="1050" dirty="0"/>
          </ns1:p>
        </ns0:txBody>
      </ns0:sp>
      <ns0:sp>
        <ns0:nvSpPr>
          <ns0:cNvPr id="74" name="Text 71"/>
          <ns0:cNvSpPr/>
          <ns0:nvPr/>
        </ns0:nvSpPr>
        <ns0:spPr>
          <ns1:xfrm>
            <ns1:off x="2011680" y="3721608"/>
            <ns1:ext cx="196596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10000"/>
          </ns1:bodyPr>
          <ns1:lstStyle/>
          <ns1:p>
            <ns1:pPr marL="0" indent="0">
              <ns1:buNone/>
            </ns1:pPr>
            <ns1:r>
              <ns1:rPr lang="en-US" sz="1100" b="1" dirty="0">
                <ns1:solidFill>
                  <ns1:srgbClr val="101828"/>
                </ns1:solidFill>
              </ns1:rPr>
              <ns1:t>what good would look like</ns1:t>
            </ns1:r>
            <ns1:endParaRPr lang="en-US" sz="1100" dirty="0"/>
          </ns1:p>
        </ns0:txBody>
      </ns0:sp>
      <ns0:sp>
        <ns0:nvSpPr>
          <ns0:cNvPr id="75" name="Shape 72"/>
          <ns0:cNvSpPr/>
          <ns0:nvPr/>
        </ns0:nvSpPr>
        <ns0:spPr>
          <ns1:xfrm>
            <ns1:off x="653796" y="4823313"/>
            <ns1:ext cx="7040880" cy="772668"/>
          </ns1:xfrm>
          <ns1:prstGeom prst="roundRect">
            <ns1:avLst>
              <ns1:gd name="adj" fmla="val 18519"/>
            </ns1:avLst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6" name="Text 73"/>
          <ns0:cNvSpPr/>
          <ns0:nvPr/>
        </ns0:nvSpPr>
        <ns0:spPr>
          <ns1:xfrm>
            <ns1:off x="854964" y="4640433"/>
            <ns1:ext cx="6638544" cy="106527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101828"/>
                </ns1:solidFill>
              </ns1:rPr>
              <ns1:t>We do [task] [how often]. It takes about [time]. The annoying part is [pain]. I think AI or automation could help by [idea].</ns1:t>
            </ns1:r>
            <ns1:endParaRPr lang="en-US" sz="1400" dirty="0"/>
          </ns1:p>
        </ns0:txBody>
      </ns0:sp>
      <ns0:sp>
        <ns0:nvSpPr>
          <ns0:cNvPr id="77" name="Shape 74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8" name="Text 75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79" name="Shape 76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0" name="Text 77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81" name="Text 78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16/19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17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16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" name="Shape 6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0" name="Shape 8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6" name="Shape 14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7" name="Shape 25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4" name="Shape 32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345168" y="1055441"/>
            <ns1:ext cx="2267712" cy="2406254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98C8C"/>
                </ns1:solidFill>
              </ns1:rPr>
              <ns1:t>Better work means less repeat admin and clearer communication.</ns1:t>
            </ns1:r>
            <ns1:endParaRPr lang="en-US" sz="1600" dirty="0">
              <ns1:solidFill>
                <ns1:srgbClr val="098C8C"/>
              </ns1:solidFill>
            </ns1:endParaRPr>
          </ns1:p>
        </ns0:txBody>
      </ns0:sp>
      <ns0:sp>
        <ns0:nvSpPr>
          <ns0:cNvPr id="56" name="Text 53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IF WE DO THIS RIGHT…</ns1:t>
            </ns1:r>
            <ns1:endParaRPr lang="en-US" sz="330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IF WE DO THIS RIGHT…</ns1:t>
            </ns1:r>
            <ns1:endParaRPr lang="en-US" sz="3300" dirty="0"/>
          </ns1:p>
        </ns0:txBody>
      </ns0:sp>
      <ns0:sp>
        <ns0:nvSpPr>
          <ns0:cNvPr id="58" name="Text 55"/>
          <ns0:cNvSpPr/>
          <ns0:nvPr/>
        </ns0:nvSpPr>
        <ns0:spPr>
          <ns1:xfrm>
            <ns1:off x="530352" y="1408176"/>
            <ns1:ext cx="7040880" cy="34747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530" b="1" dirty="0">
                <ns1:solidFill>
                  <ns1:srgbClr val="19212D"/>
                </ns1:solidFill>
              </ns1:rPr>
              <ns1:t>The win is not using AI. The win is getting work done better.</ns1:t>
            </ns1:r>
            <ns1:endParaRPr lang="en-US" sz="1530" dirty="0"/>
          </ns1:p>
        </ns0:txBody>
      </ns0:sp>
      <ns0:sp>
        <ns0:nvSpPr>
          <ns0:cNvPr id="59" name="Shape 56"/>
          <ns0:cNvSpPr/>
          <ns0:nvPr/>
        </ns0:nvSpPr>
        <ns0:spPr>
          <ns1:xfrm>
            <ns1:off x="658368" y="1700784"/>
            <ns1:ext cx="7178040" cy="786384"/>
          </ns1:xfrm>
          <ns1:prstGeom prst="roundRect">
            <ns1:avLst>
              <ns1:gd name="adj" fmla="val 18605"/>
            </ns1:avLst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0" name="Text 57"/>
          <ns0:cNvSpPr/>
          <ns0:nvPr/>
        </ns0:nvSpPr>
        <ns0:spPr>
          <ns1:xfrm>
            <ns1:off x="914400" y="1929384"/>
            <ns1:ext cx="6629400" cy="18288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400" b="1" dirty="0">
                <ns1:solidFill>
                  <ns1:srgbClr val="101828"/>
                </ns1:solidFill>
              </ns1:rPr>
              <ns1:t>Better work, less friction</ns1:t>
            </ns1:r>
            <ns1:endParaRPr lang="en-US" sz="2400" dirty="0"/>
          </ns1:p>
        </ns0:txBody>
      </ns0:sp>
      <ns0:sp>
        <ns0:nvSpPr>
          <ns0:cNvPr id="61" name="Shape 58"/>
          <ns0:cNvSpPr/>
          <ns0:nvPr/>
        </ns0:nvSpPr>
        <ns0:spPr>
          <ns1:xfrm>
            <ns1:off x="658368" y="2788920"/>
            <ns1:ext cx="3337560" cy="557784"/>
          </ns1:xfrm>
          <ns1:prstGeom prst="roundRect">
            <ns1:avLst>
              <ns1:gd name="adj" fmla="val 19672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2" name="Shape 59"/>
          <ns0:cNvSpPr/>
          <ns0:nvPr/>
        </ns0:nvSpPr>
        <ns0:spPr>
          <ns1:xfrm>
            <ns1:off x="786384" y="2916936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3" name="Text 60"/>
          <ns0:cNvSpPr/>
          <ns0:nvPr/>
        </ns0:nvSpPr>
        <ns0:spPr>
          <ns1:xfrm>
            <ns1:off x="813816" y="3022092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0000" lnSpcReduction="20000"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00000"/>
                </ns1:solidFill>
              </ns1:rPr>
              <ns1:t>⚡</ns1:t>
            </ns1:r>
            <ns1:endParaRPr lang="en-US" sz="1600" dirty="0"/>
          </ns1:p>
        </ns0:txBody>
      </ns0:sp>
      <ns0:sp>
        <ns0:nvSpPr>
          <ns0:cNvPr id="64" name="Text 61"/>
          <ns0:cNvSpPr/>
          <ns0:nvPr/>
        </ns0:nvSpPr>
        <ns0:spPr>
          <ns1:xfrm>
            <ns1:off x="1371600" y="2926080"/>
            <ns1:ext cx="246888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Faster internal workflows</ns1:t>
            </ns1:r>
            <ns1:endParaRPr lang="en-US" sz="1430" dirty="0"/>
          </ns1:p>
        </ns0:txBody>
      </ns0:sp>
      <ns0:sp>
        <ns0:nvSpPr>
          <ns0:cNvPr id="65" name="Shape 62"/>
          <ns0:cNvSpPr/>
          <ns0:nvPr/>
        </ns0:nvSpPr>
        <ns0:spPr>
          <ns1:xfrm>
            <ns1:off x="4361688" y="2788920"/>
            <ns1:ext cx="3337560" cy="557784"/>
          </ns1:xfrm>
          <ns1:prstGeom prst="roundRect">
            <ns1:avLst>
              <ns1:gd name="adj" fmla="val 19672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6" name="Shape 63"/>
          <ns0:cNvSpPr/>
          <ns0:nvPr/>
        </ns0:nvSpPr>
        <ns0:spPr>
          <ns1:xfrm>
            <ns1:off x="4489704" y="2916936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7" name="Text 64"/>
          <ns0:cNvSpPr/>
          <ns0:nvPr/>
        </ns0:nvSpPr>
        <ns0:spPr>
          <ns1:xfrm>
            <ns1:off x="4517136" y="3022092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0000" lnSpcReduction="20000"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00000"/>
                </ns1:solidFill>
              </ns1:rPr>
              <ns1:t>⚡</ns1:t>
            </ns1:r>
            <ns1:endParaRPr lang="en-US" sz="1600" dirty="0"/>
          </ns1:p>
        </ns0:txBody>
      </ns0:sp>
      <ns0:sp>
        <ns0:nvSpPr>
          <ns0:cNvPr id="68" name="Text 65"/>
          <ns0:cNvSpPr/>
          <ns0:nvPr/>
        </ns0:nvSpPr>
        <ns0:spPr>
          <ns1:xfrm>
            <ns1:off x="5074920" y="2926080"/>
            <ns1:ext cx="246888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Better customer communication</ns1:t>
            </ns1:r>
            <ns1:endParaRPr lang="en-US" sz="1430" dirty="0"/>
          </ns1:p>
        </ns0:txBody>
      </ns0:sp>
      <ns0:sp>
        <ns0:nvSpPr>
          <ns0:cNvPr id="69" name="Shape 66"/>
          <ns0:cNvSpPr/>
          <ns0:nvPr/>
        </ns0:nvSpPr>
        <ns0:spPr>
          <ns1:xfrm>
            <ns1:off x="658368" y="3538728"/>
            <ns1:ext cx="3337560" cy="557784"/>
          </ns1:xfrm>
          <ns1:prstGeom prst="roundRect">
            <ns1:avLst>
              <ns1:gd name="adj" fmla="val 19672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0" name="Shape 67"/>
          <ns0:cNvSpPr/>
          <ns0:nvPr/>
        </ns0:nvSpPr>
        <ns0:spPr>
          <ns1:xfrm>
            <ns1:off x="786384" y="3666744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1" name="Text 68"/>
          <ns0:cNvSpPr/>
          <ns0:nvPr/>
        </ns0:nvSpPr>
        <ns0:spPr>
          <ns1:xfrm>
            <ns1:off x="813816" y="3771900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0000" lnSpcReduction="20000"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00000"/>
                </ns1:solidFill>
              </ns1:rPr>
              <ns1:t>⚡</ns1:t>
            </ns1:r>
            <ns1:endParaRPr lang="en-US" sz="1600" dirty="0"/>
          </ns1:p>
        </ns0:txBody>
      </ns0:sp>
      <ns0:sp>
        <ns0:nvSpPr>
          <ns0:cNvPr id="72" name="Text 69"/>
          <ns0:cNvSpPr/>
          <ns0:nvPr/>
        </ns0:nvSpPr>
        <ns0:spPr>
          <ns1:xfrm>
            <ns1:off x="1371600" y="3675888"/>
            <ns1:ext cx="246888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Less time on repeat admin</ns1:t>
            </ns1:r>
            <ns1:endParaRPr lang="en-US" sz="1430" dirty="0"/>
          </ns1:p>
        </ns0:txBody>
      </ns0:sp>
      <ns0:sp>
        <ns0:nvSpPr>
          <ns0:cNvPr id="73" name="Shape 70"/>
          <ns0:cNvSpPr/>
          <ns0:nvPr/>
        </ns0:nvSpPr>
        <ns0:spPr>
          <ns1:xfrm>
            <ns1:off x="4361688" y="3538728"/>
            <ns1:ext cx="3337560" cy="557784"/>
          </ns1:xfrm>
          <ns1:prstGeom prst="roundRect">
            <ns1:avLst>
              <ns1:gd name="adj" fmla="val 19672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4" name="Shape 71"/>
          <ns0:cNvSpPr/>
          <ns0:nvPr/>
        </ns0:nvSpPr>
        <ns0:spPr>
          <ns1:xfrm>
            <ns1:off x="4489704" y="3666744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5" name="Text 72"/>
          <ns0:cNvSpPr/>
          <ns0:nvPr/>
        </ns0:nvSpPr>
        <ns0:spPr>
          <ns1:xfrm>
            <ns1:off x="4517136" y="3771900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0000" lnSpcReduction="20000"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00000"/>
                </ns1:solidFill>
              </ns1:rPr>
              <ns1:t>⚡</ns1:t>
            </ns1:r>
            <ns1:endParaRPr lang="en-US" sz="1600" dirty="0"/>
          </ns1:p>
        </ns0:txBody>
      </ns0:sp>
      <ns0:sp>
        <ns0:nvSpPr>
          <ns0:cNvPr id="76" name="Text 73"/>
          <ns0:cNvSpPr/>
          <ns0:nvPr/>
        </ns0:nvSpPr>
        <ns0:spPr>
          <ns1:xfrm>
            <ns1:off x="5074920" y="3675888"/>
            <ns1:ext cx="246888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0000" lnSpcReduction="20000"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More consistency across team responses</ns1:t>
            </ns1:r>
            <ns1:endParaRPr lang="en-US" sz="1430" dirty="0"/>
          </ns1:p>
        </ns0:txBody>
      </ns0:sp>
      <ns0:sp>
        <ns0:nvSpPr>
          <ns0:cNvPr id="77" name="Shape 74"/>
          <ns0:cNvSpPr/>
          <ns0:nvPr/>
        </ns0:nvSpPr>
        <ns0:spPr>
          <ns1:xfrm>
            <ns1:off x="658368" y="4288536"/>
            <ns1:ext cx="3337560" cy="557784"/>
          </ns1:xfrm>
          <ns1:prstGeom prst="roundRect">
            <ns1:avLst>
              <ns1:gd name="adj" fmla="val 19672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8" name="Shape 75"/>
          <ns0:cNvSpPr/>
          <ns0:nvPr/>
        </ns0:nvSpPr>
        <ns0:spPr>
          <ns1:xfrm>
            <ns1:off x="786384" y="4416552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9" name="Text 76"/>
          <ns0:cNvSpPr/>
          <ns0:nvPr/>
        </ns0:nvSpPr>
        <ns0:spPr>
          <ns1:xfrm>
            <ns1:off x="813816" y="4521708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0000" lnSpcReduction="20000"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00000"/>
                </ns1:solidFill>
              </ns1:rPr>
              <ns1:t>⚡</ns1:t>
            </ns1:r>
            <ns1:endParaRPr lang="en-US" sz="1600" dirty="0"/>
          </ns1:p>
        </ns0:txBody>
      </ns0:sp>
      <ns0:sp>
        <ns0:nvSpPr>
          <ns0:cNvPr id="80" name="Text 77"/>
          <ns0:cNvSpPr/>
          <ns0:nvPr/>
        </ns0:nvSpPr>
        <ns0:spPr>
          <ns1:xfrm>
            <ns1:off x="1371600" y="4425696"/>
            <ns1:ext cx="246888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85000" lnSpcReduction="10000"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Better capture of team knowledge</ns1:t>
            </ns1:r>
            <ns1:endParaRPr lang="en-US" sz="1430" dirty="0"/>
          </ns1:p>
        </ns0:txBody>
      </ns0:sp>
      <ns0:sp>
        <ns0:nvSpPr>
          <ns0:cNvPr id="81" name="Shape 78"/>
          <ns0:cNvSpPr/>
          <ns0:nvPr/>
        </ns0:nvSpPr>
        <ns0:spPr>
          <ns1:xfrm>
            <ns1:off x="4361688" y="4288536"/>
            <ns1:ext cx="3337560" cy="557784"/>
          </ns1:xfrm>
          <ns1:prstGeom prst="roundRect">
            <ns1:avLst>
              <ns1:gd name="adj" fmla="val 19672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2" name="Shape 79"/>
          <ns0:cNvSpPr/>
          <ns0:nvPr/>
        </ns0:nvSpPr>
        <ns0:spPr>
          <ns1:xfrm>
            <ns1:off x="4489704" y="4416552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3" name="Text 80"/>
          <ns0:cNvSpPr/>
          <ns0:nvPr/>
        </ns0:nvSpPr>
        <ns0:spPr>
          <ns1:xfrm>
            <ns1:off x="4517136" y="4521708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0000" lnSpcReduction="20000"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00000"/>
                </ns1:solidFill>
              </ns1:rPr>
              <ns1:t>⚡</ns1:t>
            </ns1:r>
            <ns1:endParaRPr lang="en-US" sz="1600" dirty="0"/>
          </ns1:p>
        </ns0:txBody>
      </ns0:sp>
      <ns0:sp>
        <ns0:nvSpPr>
          <ns0:cNvPr id="84" name="Text 81"/>
          <ns0:cNvSpPr/>
          <ns0:nvPr/>
        </ns0:nvSpPr>
        <ns0:spPr>
          <ns1:xfrm>
            <ns1:off x="5074920" y="4425696"/>
            <ns1:ext cx="246888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More time for higher-value work</ns1:t>
            </ns1:r>
            <ns1:endParaRPr lang="en-US" sz="1430" dirty="0"/>
          </ns1:p>
        </ns0:txBody>
      </ns0:sp>
      <ns0:sp>
        <ns0:nvSpPr>
          <ns0:cNvPr id="85" name="Shape 82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6" name="Text 83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87" name="Shape 84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8" name="Text 85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89" name="Text 86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17/19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18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17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8" name="Shape 6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0" name="Shape 8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6" name="Shape 14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7" name="Shape 25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4" name="Shape 32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10084433" y="969264"/>
            <ns1:ext cx="789183" cy="2578608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98C8C"/>
                </ns1:solidFill>
              </ns1:rPr>
              <ns1:t>Test boring tasks first, then keep what saves time.</ns1:t>
            </ns1:r>
            <ns1:endParaRPr lang="en-US" sz="1600" dirty="0">
              <ns1:solidFill>
                <ns1:srgbClr val="098C8C"/>
              </ns1:solidFill>
            </ns1:endParaRPr>
          </ns1:p>
        </ns0:txBody>
      </ns0:sp>
      <ns0:sp>
        <ns0:nvSpPr>
          <ns0:cNvPr id="56" name="Text 53"/>
          <ns0:cNvSpPr/>
          <ns0:nvPr/>
        </ns0:nvSpPr>
        <ns0:spPr>
          <ns1:xfrm>
            <ns1:off x="502920" y="630936"/>
            <ns1:ext cx="3474720" cy="18288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080" b="1" dirty="0">
                <ns1:solidFill>
                  <ns1:srgbClr val="098C8C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▣ NEXT STEPS</ns1:t>
            </ns1:r>
            <ns1:endParaRPr lang="en-US" sz="108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LET’S BUILD THIS TOGETHER</ns1:t>
            </ns1:r>
            <ns1:endParaRPr lang="en-US" sz="3300" dirty="0"/>
          </ns1:p>
        </ns0:txBody>
      </ns0:sp>
      <ns0:sp>
        <ns0:nvSpPr>
          <ns0:cNvPr id="58" name="Text 55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LET’S BUILD THIS TOGETHER</ns1:t>
            </ns1:r>
            <ns1:endParaRPr lang="en-US" sz="3300" dirty="0"/>
          </ns1:p>
        </ns0:txBody>
      </ns0:sp>
      <ns0:sp>
        <ns0:nvSpPr>
          <ns0:cNvPr id="59" name="Text 56"/>
          <ns0:cNvSpPr/>
          <ns0:nvPr/>
        </ns0:nvSpPr>
        <ns0:spPr>
          <ns1:xfrm>
            <ns1:off x="530352" y="1408176"/>
            <ns1:ext cx="7040880" cy="34747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 fontScale="92500"/>
          </ns1:bodyPr>
          <ns1:lstStyle/>
          <ns1:p>
            <ns1:pPr marL="0" indent="0">
              <ns1:buNone/>
            </ns1:pPr>
            <ns1:r>
              <ns1:rPr lang="en-US" sz="1530" b="1" dirty="0">
                <ns1:solidFill>
                  <ns1:srgbClr val="19212D"/>
                </ns1:solidFill>
              </ns1:rPr>
              <ns1:t>Try it. Question it. Test boring tasks first. Share what works. Tell us what is painful.</ns1:t>
            </ns1:r>
            <ns1:endParaRPr lang="en-US" sz="1530" dirty="0"/>
          </ns1:p>
        </ns0:txBody>
      </ns0:sp>
      <ns0:sp>
        <ns0:nvSpPr>
          <ns0:cNvPr id="60" name="Shape 57"/>
          <ns0:cNvSpPr/>
          <ns0:nvPr/>
        </ns0:nvSpPr>
        <ns0:spPr>
          <ns1:xfrm>
            <ns1:off x="804672" y="1874520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DF5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61" name="Text 58"/>
          <ns0:cNvSpPr/>
          <ns0:nvPr/>
        </ns0:nvSpPr>
        <ns0:spPr>
          <ns1:xfrm>
            <ns1:off x="950976" y="1984248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098C8C"/>
                </ns1:solidFill>
              </ns1:rPr>
              <ns1:t>→</ns1:t>
            </ns1:r>
            <ns1:endParaRPr lang="en-US" sz="1400" dirty="0"/>
          </ns1:p>
        </ns0:txBody>
      </ns0:sp>
      <ns0:sp>
        <ns0:nvSpPr>
          <ns0:cNvPr id="62" name="Text 59"/>
          <ns0:cNvSpPr/>
          <ns0:nvPr/>
        </ns0:nvSpPr>
        <ns0:spPr>
          <ns1:xfrm>
            <ns1:off x="1316736" y="1970532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19212D"/>
                </ns1:solidFill>
              </ns1:rPr>
              <ns1:t>Bring ideas to the workflow owner</ns1:t>
            </ns1:r>
            <ns1:endParaRPr lang="en-US" sz="1400" dirty="0"/>
          </ns1:p>
        </ns0:txBody>
      </ns0:sp>
      <ns0:sp>
        <ns0:nvSpPr>
          <ns0:cNvPr id="63" name="Shape 60"/>
          <ns0:cNvSpPr/>
          <ns0:nvPr/>
        </ns0:nvSpPr>
        <ns0:spPr>
          <ns1:xfrm>
            <ns1:off x="804672" y="2404872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 dirty="0"/>
          </ns1:p>
        </ns0:txBody>
      </ns0:sp>
      <ns0:sp>
        <ns0:nvSpPr>
          <ns0:cNvPr id="64" name="Text 61"/>
          <ns0:cNvSpPr/>
          <ns0:nvPr/>
        </ns0:nvSpPr>
        <ns0:spPr>
          <ns1:xfrm>
            <ns1:off x="950976" y="2514600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098C8C"/>
                </ns1:solidFill>
              </ns1:rPr>
              <ns1:t>→</ns1:t>
            </ns1:r>
            <ns1:endParaRPr lang="en-US" sz="1400" dirty="0"/>
          </ns1:p>
        </ns0:txBody>
      </ns0:sp>
      <ns0:sp>
        <ns0:nvSpPr>
          <ns0:cNvPr id="65" name="Text 62"/>
          <ns0:cNvSpPr/>
          <ns0:nvPr/>
        </ns0:nvSpPr>
        <ns0:spPr>
          <ns1:xfrm>
            <ns1:off x="1316736" y="2500884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dirty="0">
                <ns1:solidFill>
                  <ns1:srgbClr val="19212D"/>
                </ns1:solidFill>
              </ns1:rPr>
              <ns1:t>No robot takeover. Just better tools for humans.</ns1:t>
            </ns1:r>
            <ns1:endParaRPr lang="en-US" sz="1400" dirty="0"/>
          </ns1:p>
        </ns0:txBody>
      </ns0:sp>
      <ns0:sp>
        <ns0:nvSpPr>
          <ns0:cNvPr id="66" name="Shape 63"/>
          <ns0:cNvSpPr/>
          <ns0:nvPr/>
        </ns0:nvSpPr>
        <ns0:spPr>
          <ns1:xfrm>
            <ns1:off x="804672" y="2935224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DF5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67" name="Text 64"/>
          <ns0:cNvSpPr/>
          <ns0:nvPr/>
        </ns0:nvSpPr>
        <ns0:spPr>
          <ns1:xfrm>
            <ns1:off x="950976" y="3044952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098C8C"/>
                </ns1:solidFill>
              </ns1:rPr>
              <ns1:t>→</ns1:t>
            </ns1:r>
            <ns1:endParaRPr lang="en-US" sz="1400" dirty="0"/>
          </ns1:p>
        </ns0:txBody>
      </ns0:sp>
      <ns0:sp>
        <ns0:nvSpPr>
          <ns0:cNvPr id="68" name="Text 65"/>
          <ns0:cNvSpPr/>
          <ns0:nvPr/>
        </ns0:nvSpPr>
        <ns0:spPr>
          <ns1:xfrm>
            <ns1:off x="1316736" y="3031236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dirty="0">
                <ns1:solidFill>
                  <ns1:srgbClr val="19212D"/>
                </ns1:solidFill>
              </ns1:rPr>
              <ns1:t>If it saves time, reduces friction, and helps us do better work, it’s worth testing.</ns1:t>
            </ns1:r>
            <ns1:endParaRPr lang="en-US" sz="1400" dirty="0"/>
          </ns1:p>
        </ns0:txBody>
      </ns0:sp>
      <ns0:sp>
        <ns0:nvSpPr>
          <ns0:cNvPr id="69" name="Shape 66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0" name="Text 67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71" name="Shape 68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2" name="Text 69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73" name="Text 70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18/19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19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18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8" name="Shape 6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0" name="Shape 8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6" name="Shape 14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7" name="Shape 25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4" name="Shape 32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404604" y="969264"/>
            <ns1:ext cx="2148840" cy="2578608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98C8C"/>
                </ns1:solidFill>
              </ns1:rPr>
              <ns1:t>Use the questions to pick the first practical automation target.</ns1:t>
            </ns1:r>
            <ns1:endParaRPr lang="en-US" sz="1600" dirty="0">
              <ns1:solidFill>
                <ns1:srgbClr val="098C8C"/>
              </ns1:solidFill>
            </ns1:endParaRPr>
          </ns1:p>
        </ns0:txBody>
      </ns0:sp>
      <ns0:sp>
        <ns0:nvSpPr>
          <ns0:cNvPr id="56" name="Text 53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OPTIONAL DISCUSSION PROMPTS</ns1:t>
            </ns1:r>
            <ns1:endParaRPr lang="en-US" sz="330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OPTIONAL DISCUSSION PROMPTS</ns1:t>
            </ns1:r>
            <ns1:endParaRPr lang="en-US" sz="3300" dirty="0"/>
          </ns1:p>
        </ns0:txBody>
      </ns0:sp>
      <ns0:sp>
        <ns0:nvSpPr>
          <ns0:cNvPr id="59" name="Shape 56"/>
          <ns0:cNvSpPr/>
          <ns0:nvPr/>
        </ns0:nvSpPr>
        <ns0:spPr>
          <ns1:xfrm>
            <ns1:off x="804672" y="1874520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DF5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60" name="Text 57"/>
          <ns0:cNvSpPr/>
          <ns0:nvPr/>
        </ns0:nvSpPr>
        <ns0:spPr>
          <ns1:xfrm>
            <ns1:off x="950976" y="1984248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098C8C"/>
                </ns1:solidFill>
              </ns1:rPr>
              <ns1:t>→</ns1:t>
            </ns1:r>
            <ns1:endParaRPr lang="en-US" sz="1400" dirty="0"/>
          </ns1:p>
        </ns0:txBody>
      </ns0:sp>
      <ns0:sp>
        <ns0:nvSpPr>
          <ns0:cNvPr id="61" name="Text 58"/>
          <ns0:cNvSpPr/>
          <ns0:nvPr/>
        </ns0:nvSpPr>
        <ns0:spPr>
          <ns1:xfrm>
            <ns1:off x="1316736" y="1970532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dirty="0">
                <ns1:solidFill>
                  <ns1:srgbClr val="19212D"/>
                </ns1:solidFill>
              </ns1:rPr>
              <ns1:t>What should AI fix first?</ns1:t>
            </ns1:r>
            <ns1:endParaRPr lang="en-US" sz="1400" dirty="0"/>
          </ns1:p>
        </ns0:txBody>
      </ns0:sp>
      <ns0:sp>
        <ns0:nvSpPr>
          <ns0:cNvPr id="62" name="Shape 59"/>
          <ns0:cNvSpPr/>
          <ns0:nvPr/>
        </ns0:nvSpPr>
        <ns0:spPr>
          <ns1:xfrm>
            <ns1:off x="804672" y="2404872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63" name="Text 60"/>
          <ns0:cNvSpPr/>
          <ns0:nvPr/>
        </ns0:nvSpPr>
        <ns0:spPr>
          <ns1:xfrm>
            <ns1:off x="950976" y="2514600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098C8C"/>
                </ns1:solidFill>
              </ns1:rPr>
              <ns1:t>→</ns1:t>
            </ns1:r>
            <ns1:endParaRPr lang="en-US" sz="1400" dirty="0"/>
          </ns1:p>
        </ns0:txBody>
      </ns0:sp>
      <ns0:sp>
        <ns0:nvSpPr>
          <ns0:cNvPr id="64" name="Text 61"/>
          <ns0:cNvSpPr/>
          <ns0:nvPr/>
        </ns0:nvSpPr>
        <ns0:spPr>
          <ns1:xfrm>
            <ns1:off x="1316736" y="2500884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dirty="0">
                <ns1:solidFill>
                  <ns1:srgbClr val="19212D"/>
                </ns1:solidFill>
              </ns1:rPr>
              <ns1:t>What task wastes the most time each week?</ns1:t>
            </ns1:r>
            <ns1:endParaRPr lang="en-US" sz="1400" dirty="0"/>
          </ns1:p>
        </ns0:txBody>
      </ns0:sp>
      <ns0:sp>
        <ns0:nvSpPr>
          <ns0:cNvPr id="65" name="Shape 62"/>
          <ns0:cNvSpPr/>
          <ns0:nvPr/>
        </ns0:nvSpPr>
        <ns0:spPr>
          <ns1:xfrm>
            <ns1:off x="804672" y="2935224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DF5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66" name="Text 63"/>
          <ns0:cNvSpPr/>
          <ns0:nvPr/>
        </ns0:nvSpPr>
        <ns0:spPr>
          <ns1:xfrm>
            <ns1:off x="950976" y="3044952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098C8C"/>
                </ns1:solidFill>
              </ns1:rPr>
              <ns1:t>→</ns1:t>
            </ns1:r>
            <ns1:endParaRPr lang="en-US" sz="1400" dirty="0"/>
          </ns1:p>
        </ns0:txBody>
      </ns0:sp>
      <ns0:sp>
        <ns0:nvSpPr>
          <ns0:cNvPr id="67" name="Text 64"/>
          <ns0:cNvSpPr/>
          <ns0:nvPr/>
        </ns0:nvSpPr>
        <ns0:spPr>
          <ns1:xfrm>
            <ns1:off x="1316736" y="3031236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dirty="0">
                <ns1:solidFill>
                  <ns1:srgbClr val="19212D"/>
                </ns1:solidFill>
              </ns1:rPr>
              <ns1:t>What customer explanation do we keep repeating?</ns1:t>
            </ns1:r>
            <ns1:endParaRPr lang="en-US" sz="1400" dirty="0"/>
          </ns1:p>
        </ns0:txBody>
      </ns0:sp>
      <ns0:sp>
        <ns0:nvSpPr>
          <ns0:cNvPr id="68" name="Shape 65"/>
          <ns0:cNvSpPr/>
          <ns0:nvPr/>
        </ns0:nvSpPr>
        <ns0:spPr>
          <ns1:xfrm>
            <ns1:off x="804672" y="3465576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69" name="Text 66"/>
          <ns0:cNvSpPr/>
          <ns0:nvPr/>
        </ns0:nvSpPr>
        <ns0:spPr>
          <ns1:xfrm>
            <ns1:off x="950976" y="3575304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098C8C"/>
                </ns1:solidFill>
              </ns1:rPr>
              <ns1:t>→</ns1:t>
            </ns1:r>
            <ns1:endParaRPr lang="en-US" sz="1400" dirty="0"/>
          </ns1:p>
        </ns0:txBody>
      </ns0:sp>
      <ns0:sp>
        <ns0:nvSpPr>
          <ns0:cNvPr id="70" name="Text 67"/>
          <ns0:cNvSpPr/>
          <ns0:nvPr/>
        </ns0:nvSpPr>
        <ns0:spPr>
          <ns1:xfrm>
            <ns1:off x="1316736" y="3561588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dirty="0">
                <ns1:solidFill>
                  <ns1:srgbClr val="19212D"/>
                </ns1:solidFill>
              </ns1:rPr>
              <ns1:t>What regulation, spec, or product info is annoying to look up?</ns1:t>
            </ns1:r>
            <ns1:endParaRPr lang="en-US" sz="1400" dirty="0"/>
          </ns1:p>
        </ns0:txBody>
      </ns0:sp>
      <ns0:sp>
        <ns0:nvSpPr>
          <ns0:cNvPr id="71" name="Shape 68"/>
          <ns0:cNvSpPr/>
          <ns0:nvPr/>
        </ns0:nvSpPr>
        <ns0:spPr>
          <ns1:xfrm>
            <ns1:off x="804672" y="3995928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DF5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72" name="Text 69"/>
          <ns0:cNvSpPr/>
          <ns0:nvPr/>
        </ns0:nvSpPr>
        <ns0:spPr>
          <ns1:xfrm>
            <ns1:off x="950976" y="4105656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098C8C"/>
                </ns1:solidFill>
              </ns1:rPr>
              <ns1:t>→</ns1:t>
            </ns1:r>
            <ns1:endParaRPr lang="en-US" sz="1400" dirty="0"/>
          </ns1:p>
        </ns0:txBody>
      </ns0:sp>
      <ns0:sp>
        <ns0:nvSpPr>
          <ns0:cNvPr id="73" name="Text 70"/>
          <ns0:cNvSpPr/>
          <ns0:nvPr/>
        </ns0:nvSpPr>
        <ns0:spPr>
          <ns1:xfrm>
            <ns1:off x="1316736" y="4091940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dirty="0">
                <ns1:solidFill>
                  <ns1:srgbClr val="19212D"/>
                </ns1:solidFill>
              </ns1:rPr>
              <ns1:t>What admin step should happen automatically after work is completed?</ns1:t>
            </ns1:r>
            <ns1:endParaRPr lang="en-US" sz="1400" dirty="0"/>
          </ns1:p>
        </ns0:txBody>
      </ns0:sp>
      <ns0:sp>
        <ns0:nvSpPr>
          <ns0:cNvPr id="74" name="Shape 71"/>
          <ns0:cNvSpPr/>
          <ns0:nvPr/>
        </ns0:nvSpPr>
        <ns0:spPr>
          <ns1:xfrm>
            <ns1:off x="804672" y="4526280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400"/>
          </ns1:p>
        </ns0:txBody>
      </ns0:sp>
      <ns0:sp>
        <ns0:nvSpPr>
          <ns0:cNvPr id="75" name="Text 72"/>
          <ns0:cNvSpPr/>
          <ns0:nvPr/>
        </ns0:nvSpPr>
        <ns0:spPr>
          <ns1:xfrm>
            <ns1:off x="950976" y="4636008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400" b="1" dirty="0">
                <ns1:solidFill>
                  <ns1:srgbClr val="098C8C"/>
                </ns1:solidFill>
              </ns1:rPr>
              <ns1:t>→</ns1:t>
            </ns1:r>
            <ns1:endParaRPr lang="en-US" sz="1400" dirty="0"/>
          </ns1:p>
        </ns0:txBody>
      </ns0:sp>
      <ns0:sp>
        <ns0:nvSpPr>
          <ns0:cNvPr id="76" name="Text 73"/>
          <ns0:cNvSpPr/>
          <ns0:nvPr/>
        </ns0:nvSpPr>
        <ns0:spPr>
          <ns1:xfrm>
            <ns1:off x="1316736" y="4622292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400" dirty="0">
                <ns1:solidFill>
                  <ns1:srgbClr val="19212D"/>
                </ns1:solidFill>
              </ns1:rPr>
              <ns1:t>Where are we double-handling information today?</ns1:t>
            </ns1:r>
            <ns1:endParaRPr lang="en-US" sz="1400" dirty="0"/>
          </ns1:p>
        </ns0:txBody>
      </ns0:sp>
      <ns0:sp>
        <ns0:nvSpPr>
          <ns0:cNvPr id="77" name="Shape 74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8" name="Text 75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79" name="Shape 76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0" name="Text 77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r>
              <ns1:rPr lang="en-US" sz="85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• </ns1:t>
            </ns1:r>
            <ns1:endParaRPr lang="en-US" sz="850" dirty="0"/>
          </ns1:p>
        </ns0:txBody>
      </ns0:sp>
      <ns0:sp>
        <ns0:nvSpPr>
          <ns0:cNvPr id="81" name="Text 78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19/19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2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4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" name="Shape 6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0" name="Shape 8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6" name="Shape 14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7" name="Shape 25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4" name="Shape 32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345168" y="1474834"/>
            <ns1:ext cx="2267712" cy="1567468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98C8C"/>
                </ns1:solidFill>
              </ns1:rPr>
              <ns1:t>Access is the doorway; the model is the engine. Pick the tool for the Work.</ns1:t>
            </ns1:r>
            <ns1:endParaRPr lang="en-US" sz="1600" dirty="0">
              <ns1:solidFill>
                <ns1:srgbClr val="098C8C"/>
              </ns1:solidFill>
            </ns1:endParaRPr>
          </ns1:p>
        </ns0:txBody>
      </ns0:sp>
      <ns0:sp>
        <ns0:nvSpPr>
          <ns0:cNvPr id="56" name="Text 53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HOW TO ACCESS AI + LLMS</ns1:t>
            </ns1:r>
            <ns1:endParaRPr lang="en-US" sz="330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HOW TO ACCESS AI + LLMS</ns1:t>
            </ns1:r>
            <ns1:endParaRPr lang="en-US" sz="3300" dirty="0"/>
          </ns1:p>
        </ns0:txBody>
      </ns0:sp>
      <ns0:sp>
        <ns0:nvSpPr>
          <ns0:cNvPr id="58" name="Text 55"/>
          <ns0:cNvSpPr/>
          <ns0:nvPr/>
        </ns0:nvSpPr>
        <ns0:spPr>
          <ns1:xfrm>
            <ns1:off x="530352" y="1408176"/>
            <ns1:ext cx="7040880" cy="34747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 fontScale="85000" lnSpcReduction="20000"/>
          </ns1:bodyPr>
          <ns1:lstStyle/>
          <ns1:p>
            <ns1:pPr marL="0" indent="0">
              <ns1:buNone/>
            </ns1:pPr>
            <ns1:r>
              <ns1:rPr lang="en-US" sz="1530" b="1" dirty="0">
                <ns1:solidFill>
                  <ns1:srgbClr val="19212D"/>
                </ns1:solidFill>
              </ns1:rPr>
              <ns1:t>Use AI through web, mobile apps, built-in work tools, or API automation — then choose the model that suits the task.</ns1:t>
            </ns1:r>
            <ns1:endParaRPr lang="en-US" sz="1530" dirty="0"/>
          </ns1:p>
        </ns0:txBody>
      </ns0:sp>
      <ns0:sp>
        <ns0:nvSpPr>
          <ns0:cNvPr id="59" name="Shape 56"/>
          <ns0:cNvSpPr/>
          <ns0:nvPr/>
        </ns0:nvSpPr>
        <ns0:spPr>
          <ns1:xfrm>
            <ns1:off x="658368" y="1828800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DF5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0" name="Shape 57"/>
          <ns0:cNvSpPr/>
          <ns0:nvPr/>
        </ns0:nvSpPr>
        <ns0:spPr>
          <ns1:xfrm>
            <ns1:off x="786384" y="1956816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1" name="Text 58"/>
          <ns0:cNvSpPr/>
          <ns0:nvPr/>
        </ns0:nvSpPr>
        <ns0:spPr>
          <ns1:xfrm>
            <ns1:off x="813816" y="2061972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🌐</ns1:t>
            </ns1:r>
            <ns1:endParaRPr lang="en-US" dirty="0"/>
          </ns1:p>
        </ns0:txBody>
      </ns0:sp>
      <ns0:sp>
        <ns0:nvSpPr>
          <ns0:cNvPr id="62" name="Text 59"/>
          <ns0:cNvSpPr/>
          <ns0:nvPr/>
        </ns0:nvSpPr>
        <ns0:spPr>
          <ns1:xfrm>
            <ns1:off x="1371600" y="1965960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Web + app access</ns1:t>
            </ns1:r>
            <ns1:endParaRPr lang="en-US" sz="1430" dirty="0"/>
          </ns1:p>
        </ns0:txBody>
      </ns0:sp>
      <ns0:sp>
        <ns0:nvSpPr>
          <ns0:cNvPr id="63" name="Text 60"/>
          <ns0:cNvSpPr/>
          <ns0:nvPr/>
        </ns0:nvSpPr>
        <ns0:spPr>
          <ns1:xfrm>
            <ns1:off x="1371600" y="2359152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Browser chat, phone apps, desktop apps, voice and image inputs.</ns1:t>
            </ns1:r>
            <ns1:endParaRPr lang="en-US" sz="1120" dirty="0"/>
          </ns1:p>
        </ns0:txBody>
      </ns0:sp>
      <ns0:sp>
        <ns0:nvSpPr>
          <ns0:cNvPr id="64" name="Shape 61"/>
          <ns0:cNvSpPr/>
          <ns0:nvPr/>
        </ns0:nvSpPr>
        <ns0:spPr>
          <ns1:xfrm>
            <ns1:off x="4517136" y="1828800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5" name="Shape 62"/>
          <ns0:cNvSpPr/>
          <ns0:nvPr/>
        </ns0:nvSpPr>
        <ns0:spPr>
          <ns1:xfrm>
            <ns1:off x="4645152" y="1956816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6" name="Text 63"/>
          <ns0:cNvSpPr/>
          <ns0:nvPr/>
        </ns0:nvSpPr>
        <ns0:spPr>
          <ns1:xfrm>
            <ns1:off x="4672584" y="2061972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💼</ns1:t>
            </ns1:r>
            <ns1:endParaRPr lang="en-US" dirty="0"/>
          </ns1:p>
        </ns0:txBody>
      </ns0:sp>
      <ns0:sp>
        <ns0:nvSpPr>
          <ns0:cNvPr id="67" name="Text 64"/>
          <ns0:cNvSpPr/>
          <ns0:nvPr/>
        </ns0:nvSpPr>
        <ns0:spPr>
          <ns1:xfrm>
            <ns1:off x="5230368" y="1965960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Work tools</ns1:t>
            </ns1:r>
            <ns1:endParaRPr lang="en-US" sz="1430" dirty="0"/>
          </ns1:p>
        </ns0:txBody>
      </ns0:sp>
      <ns0:sp>
        <ns0:nvSpPr>
          <ns0:cNvPr id="68" name="Text 65"/>
          <ns0:cNvSpPr/>
          <ns0:nvPr/>
        </ns0:nvSpPr>
        <ns0:spPr>
          <ns1:xfrm>
            <ns1:off x="5230368" y="2359152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Copilot, Google Workspace, CRM/helpdesk and document helpers.</ns1:t>
            </ns1:r>
            <ns1:endParaRPr lang="en-US" sz="1120" dirty="0"/>
          </ns1:p>
        </ns0:txBody>
      </ns0:sp>
      <ns0:sp>
        <ns0:nvSpPr>
          <ns0:cNvPr id="69" name="Shape 66"/>
          <ns0:cNvSpPr/>
          <ns0:nvPr/>
        </ns0:nvSpPr>
        <ns0:spPr>
          <ns1:xfrm>
            <ns1:off x="658368" y="2889504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DF5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0" name="Shape 67"/>
          <ns0:cNvSpPr/>
          <ns0:nvPr/>
        </ns0:nvSpPr>
        <ns0:spPr>
          <ns1:xfrm>
            <ns1:off x="786384" y="3017520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1" name="Text 68"/>
          <ns0:cNvSpPr/>
          <ns0:nvPr/>
        </ns0:nvSpPr>
        <ns0:spPr>
          <ns1:xfrm>
            <ns1:off x="813816" y="3122676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🔌</ns1:t>
            </ns1:r>
            <ns1:endParaRPr lang="en-US" dirty="0"/>
          </ns1:p>
        </ns0:txBody>
      </ns0:sp>
      <ns0:sp>
        <ns0:nvSpPr>
          <ns0:cNvPr id="72" name="Text 69"/>
          <ns0:cNvSpPr/>
          <ns0:nvPr/>
        </ns0:nvSpPr>
        <ns0:spPr>
          <ns1:xfrm>
            <ns1:off x="1371600" y="3026664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API / automation</ns1:t>
            </ns1:r>
            <ns1:endParaRPr lang="en-US" sz="1430" dirty="0"/>
          </ns1:p>
        </ns0:txBody>
      </ns0:sp>
      <ns0:sp>
        <ns0:nvSpPr>
          <ns0:cNvPr id="73" name="Text 70"/>
          <ns0:cNvSpPr/>
          <ns0:nvPr/>
        </ns0:nvSpPr>
        <ns0:spPr>
          <ns1:xfrm>
            <ns1:off x="1371600" y="3419856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Connect forms, inboxes, workflow systems and repeat workflows.</ns1:t>
            </ns1:r>
            <ns1:endParaRPr lang="en-US" sz="1120" dirty="0"/>
          </ns1:p>
        </ns0:txBody>
      </ns0:sp>
      <ns0:sp>
        <ns0:nvSpPr>
          <ns0:cNvPr id="74" name="Shape 71"/>
          <ns0:cNvSpPr/>
          <ns0:nvPr/>
        </ns0:nvSpPr>
        <ns0:spPr>
          <ns1:xfrm>
            <ns1:off x="4517136" y="2889504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5" name="Shape 72"/>
          <ns0:cNvSpPr/>
          <ns0:nvPr/>
        </ns0:nvSpPr>
        <ns0:spPr>
          <ns1:xfrm>
            <ns1:off x="4645152" y="3017520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6" name="Text 73"/>
          <ns0:cNvSpPr/>
          <ns0:nvPr/>
        </ns0:nvSpPr>
        <ns0:spPr>
          <ns1:xfrm>
            <ns1:off x="4672584" y="3122676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◎</ns1:t>
            </ns1:r>
            <ns1:endParaRPr lang="en-US" dirty="0"/>
          </ns1:p>
        </ns0:txBody>
      </ns0:sp>
      <ns0:sp>
        <ns0:nvSpPr>
          <ns0:cNvPr id="77" name="Text 74"/>
          <ns0:cNvSpPr/>
          <ns0:nvPr/>
        </ns0:nvSpPr>
        <ns0:spPr>
          <ns1:xfrm>
            <ns1:off x="5230368" y="3026664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ChatGPT / GPT</ns1:t>
            </ns1:r>
            <ns1:endParaRPr lang="en-US" sz="1430" dirty="0"/>
          </ns1:p>
        </ns0:txBody>
      </ns0:sp>
      <ns0:sp>
        <ns0:nvSpPr>
          <ns0:cNvPr id="78" name="Text 75"/>
          <ns0:cNvSpPr/>
          <ns0:nvPr/>
        </ns0:nvSpPr>
        <ns0:spPr>
          <ns1:xfrm>
            <ns1:off x="5230368" y="3419856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OpenAI all-rounder: drafts, ideas, analysis and general problem solving.</ns1:t>
            </ns1:r>
            <ns1:endParaRPr lang="en-US" sz="1120" dirty="0"/>
          </ns1:p>
        </ns0:txBody>
      </ns0:sp>
      <ns0:sp>
        <ns0:nvSpPr>
          <ns0:cNvPr id="84" name="Shape 81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5" name="Text 82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Choose access → choose model → ask clearly → check before using</ns1:t>
            </ns1:r>
            <ns1:endParaRPr lang="en-US" sz="1150" dirty="0"/>
          </ns1:p>
        </ns0:txBody>
      </ns0:sp>
      <ns0:sp>
        <ns0:nvSpPr>
          <ns0:cNvPr id="86" name="Shape 83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7" name="Text 84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88" name="Text 85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2/19</ns1:t>
            </ns1:r>
            <ns1:endParaRPr lang="en-US" sz="850" dirty="0"/>
          </ns1:p>
        </ns0:txBody>
      </ns0:sp>
      <ns0:pic>
        <ns0:nvPicPr>
          <ns0:cNvPr id="5001" name="Model quick guide in-slide" descr="Model quick guide"/>
          <ns0:cNvPicPr>
            <ns1:picLocks noChangeAspect="1"/>
          </ns0:cNvPicPr>
          <ns0:nvPr/>
        </ns0:nvPicPr>
        <ns0:blipFill>
          <ns1:blip ns2:embed="rId4"/>
          <ns1:stretch>
            <ns1:fillRect/>
          </ns1:stretch>
        </ns0:blipFill>
        <ns0:spPr>
          <ns1:xfrm>
            <ns1:off x="658368" y="3950208"/>
            <ns1:ext cx="7178040" cy="1664208"/>
          </ns1:xfrm>
          <ns1:prstGeom prst="rect">
            <ns1:avLst/>
          </ns1:prstGeom>
        </ns0:spPr>
      </ns0:pic>
    </ns0:spTree>
  </ns0:cSld>
  <ns0:clrMapOvr>
    <ns1:masterClrMapping/>
  </ns0:clrMapOvr>
</ns0:sld>
</file>

<file path=ppt/slides/slide3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2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" name="Shape 6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0" name="Shape 8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6" name="Shape 14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7" name="Shape 25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4" name="Shape 32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440679" y="969264"/>
            <ns1:ext cx="2076689" cy="2578608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663440"/>
            <ns1:ext cx="2267712" cy="1225296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/>
          </ns1:bodyPr>
          <ns1:lstStyle/>
          <ns1:p>
            <ns1:pPr algn="ctr"/>
            <ns1:r>
              <ns1:rPr lang="en-US" sz="1600" b="1" dirty="0">
                <ns1:solidFill>
                  <ns1:srgbClr val="098C8C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Small daily admin wins add up fast across the team. </ns1:t>
            </ns1:r>
            <ns1:endParaRPr lang="en-US" sz="1400" dirty="0"/>
          </ns1:p>
        </ns0:txBody>
      </ns0:sp>
      <ns0:sp>
        <ns0:nvSpPr>
          <ns0:cNvPr id="56" name="Text 53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WHY SHOULD WE CARE?</ns1:t>
            </ns1:r>
            <ns1:endParaRPr lang="en-US" sz="330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WHY SHOULD WE CARE?</ns1:t>
            </ns1:r>
            <ns1:endParaRPr lang="en-US" sz="3300" dirty="0"/>
          </ns1:p>
        </ns0:txBody>
      </ns0:sp>
      <ns0:sp>
        <ns0:nvSpPr>
          <ns0:cNvPr id="58" name="Text 55"/>
          <ns0:cNvSpPr/>
          <ns0:nvPr/>
        </ns0:nvSpPr>
        <ns0:spPr>
          <ns1:xfrm>
            <ns1:off x="530352" y="1408176"/>
            <ns1:ext cx="7040880" cy="34747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530" b="1" dirty="0">
                <ns1:solidFill>
                  <ns1:srgbClr val="19212D"/>
                </ns1:solidFill>
              </ns1:rPr>
              <ns1:t>Long threads, messy notes, admin, and repeated explanations keep stealing time from real work.</ns1:t>
            </ns1:r>
            <ns1:endParaRPr lang="en-US" sz="1530" dirty="0"/>
          </ns1:p>
        </ns0:txBody>
      </ns0:sp>
      <ns0:sp>
        <ns0:nvSpPr>
          <ns0:cNvPr id="59" name="Shape 56"/>
          <ns0:cNvSpPr/>
          <ns0:nvPr/>
        </ns0:nvSpPr>
        <ns0:spPr>
          <ns1:xfrm>
            <ns1:off x="658368" y="1847088"/>
            <ns1:ext cx="1417320" cy="1417320"/>
          </ns1:xfrm>
          <ns1:prstGeom prst="ellipse">
            <ns1:avLst/>
          </ns1:prstGeom>
          <ns1:solidFill>
            <ns1:srgbClr val="FFC928"/>
          </ns1:solidFill>
          <ns1:ln w="1905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0" name="Text 57"/>
          <ns0:cNvSpPr/>
          <ns0:nvPr/>
        </ns0:nvSpPr>
        <ns0:spPr>
          <ns1:xfrm>
            <ns1:off x="749808" y="2057400"/>
            <ns1:ext cx="1234440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4200" b="1" dirty="0">
                <ns1:solidFill>
                  <ns1:srgbClr val="101828"/>
                </ns1:solidFill>
              </ns1:rPr>
              <ns1:t>20</ns1:t>
            </ns1:r>
            <ns1:endParaRPr lang="en-US" sz="4200" dirty="0"/>
          </ns1:p>
        </ns0:txBody>
      </ns0:sp>
      <ns0:sp>
        <ns0:nvSpPr>
          <ns0:cNvPr id="61" name="Text 58"/>
          <ns0:cNvSpPr/>
          <ns0:nvPr/>
        </ns0:nvSpPr>
        <ns0:spPr>
          <ns1:xfrm>
            <ns1:off x="868680" y="2578608"/>
            <ns1:ext cx="969264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1000" b="1" dirty="0">
                <ns1:solidFill>
                  <ns1:srgbClr val="101828"/>
                </ns1:solidFill>
              </ns1:rPr>
              <ns1:t>minutes</ns1:t>
            </ns1:r>
            <ns1:endParaRPr lang="en-US" sz="1000" dirty="0"/>
          </ns1:p>
          <ns1:p>
            <ns1:pPr marL="0" indent="0" algn="ctr">
              <ns1:buNone/>
            </ns1:pPr>
            <ns1:r>
              <ns1:rPr lang="en-US" sz="1000" b="1" dirty="0">
                <ns1:solidFill>
                  <ns1:srgbClr val="101828"/>
                </ns1:solidFill>
              </ns1:rPr>
              <ns1:t>a day</ns1:t>
            </ns1:r>
            <ns1:endParaRPr lang="en-US" sz="1000" dirty="0"/>
          </ns1:p>
        </ns0:txBody>
      </ns0:sp>
      <ns0:sp>
        <ns0:nvSpPr>
          <ns0:cNvPr id="62" name="Text 59"/>
          <ns0:cNvSpPr/>
          <ns0:nvPr/>
        </ns0:nvSpPr>
        <ns0:spPr>
          <ns1:xfrm>
            <ns1:off x="2331720" y="1901952"/>
            <ns1:ext cx="5120640" cy="47548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lnSpcReduction="10000"/>
          </ns1:bodyPr>
          <ns1:lstStyle/>
          <ns1:p>
            <ns1:pPr marL="0" indent="0">
              <ns1:buNone/>
            </ns1:pPr>
            <ns1:r>
              <ns1:rPr lang="en-US" sz="1600" b="1" dirty="0">
                <ns1:solidFill>
                  <ns1:srgbClr val="19212D"/>
                </ns1:solidFill>
              </ns1:rPr>
              <ns1:t>minutes a day saved is real time back in your day — or off the clock.</ns1:t>
            </ns1:r>
            <ns1:endParaRPr lang="en-US" sz="1600" dirty="0"/>
          </ns1:p>
        </ns0:txBody>
      </ns0:sp>
      <ns0:sp>
        <ns0:nvSpPr>
          <ns0:cNvPr id="63" name="Shape 60"/>
          <ns0:cNvSpPr/>
          <ns0:nvPr/>
        </ns0:nvSpPr>
        <ns0:spPr>
          <ns1:xfrm>
            <ns1:off x="658368" y="2907792"/>
            <ns1:ext cx="3566160" cy="777240"/>
          </ns1:xfrm>
          <ns1:prstGeom prst="roundRect">
            <ns1:avLst>
              <ns1:gd name="adj" fmla="val 14118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4" name="Shape 61"/>
          <ns0:cNvSpPr/>
          <ns0:nvPr/>
        </ns0:nvSpPr>
        <ns0:spPr>
          <ns1:xfrm>
            <ns1:off x="786384" y="3035808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5" name="Text 62"/>
          <ns0:cNvSpPr/>
          <ns0:nvPr/>
        </ns0:nvSpPr>
        <ns0:spPr>
          <ns1:xfrm>
            <ns1:off x="813816" y="3140964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0000" lnSpcReduction="20000"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00000"/>
                </ns1:solidFill>
              </ns1:rPr>
              <ns1:t>⚡</ns1:t>
            </ns1:r>
            <ns1:endParaRPr lang="en-US" sz="1600" dirty="0"/>
          </ns1:p>
        </ns0:txBody>
      </ns0:sp>
      <ns0:sp>
        <ns0:nvSpPr>
          <ns0:cNvPr id="66" name="Text 63"/>
          <ns0:cNvSpPr/>
          <ns0:nvPr/>
        </ns0:nvSpPr>
        <ns0:spPr>
          <ns1:xfrm>
            <ns1:off x="1371600" y="3044952"/>
            <ns1:ext cx="269748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Fast answers</ns1:t>
            </ns1:r>
            <ns1:endParaRPr lang="en-US" sz="1430" dirty="0"/>
          </ns1:p>
        </ns0:txBody>
      </ns0:sp>
      <ns0:sp>
        <ns0:nvSpPr>
          <ns0:cNvPr id="67" name="Text 64"/>
          <ns0:cNvSpPr/>
          <ns0:nvPr/>
        </ns0:nvSpPr>
        <ns0:spPr>
          <ns1:xfrm>
            <ns1:off x="1371600" y="3346704"/>
            <ns1:ext cx="2697480" cy="24688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050" dirty="0">
                <ns1:solidFill>
                  <ns1:srgbClr val="19212D"/>
                </ns1:solidFill>
              </ns1:rPr>
              <ns1:t>Customers expect clear updates on the spot.</ns1:t>
            </ns1:r>
            <ns1:endParaRPr lang="en-US" sz="1050" dirty="0"/>
          </ns1:p>
        </ns0:txBody>
      </ns0:sp>
      <ns0:sp>
        <ns0:nvSpPr>
          <ns0:cNvPr id="68" name="Shape 65"/>
          <ns0:cNvSpPr/>
          <ns0:nvPr/>
        </ns0:nvSpPr>
        <ns0:spPr>
          <ns1:xfrm>
            <ns1:off x="4572000" y="2907792"/>
            <ns1:ext cx="3566160" cy="777240"/>
          </ns1:xfrm>
          <ns1:prstGeom prst="roundRect">
            <ns1:avLst>
              <ns1:gd name="adj" fmla="val 14118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9" name="Shape 66"/>
          <ns0:cNvSpPr/>
          <ns0:nvPr/>
        </ns0:nvSpPr>
        <ns0:spPr>
          <ns1:xfrm>
            <ns1:off x="4700016" y="3035808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0" name="Text 67"/>
          <ns0:cNvSpPr/>
          <ns0:nvPr/>
        </ns0:nvSpPr>
        <ns0:spPr>
          <ns1:xfrm>
            <ns1:off x="4727448" y="3140964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0000" lnSpcReduction="20000"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00000"/>
                </ns1:solidFill>
              </ns1:rPr>
              <ns1:t>📄</ns1:t>
            </ns1:r>
            <ns1:endParaRPr lang="en-US" sz="1600" dirty="0"/>
          </ns1:p>
        </ns0:txBody>
      </ns0:sp>
      <ns0:sp>
        <ns0:nvSpPr>
          <ns0:cNvPr id="71" name="Text 68"/>
          <ns0:cNvSpPr/>
          <ns0:nvPr/>
        </ns0:nvSpPr>
        <ns0:spPr>
          <ns1:xfrm>
            <ns1:off x="5285232" y="3044952"/>
            <ns1:ext cx="269748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Less paperwork</ns1:t>
            </ns1:r>
            <ns1:endParaRPr lang="en-US" sz="1430" dirty="0"/>
          </ns1:p>
        </ns0:txBody>
      </ns0:sp>
      <ns0:sp>
        <ns0:nvSpPr>
          <ns0:cNvPr id="72" name="Text 69"/>
          <ns0:cNvSpPr/>
          <ns0:nvPr/>
        </ns0:nvSpPr>
        <ns0:spPr>
          <ns1:xfrm>
            <ns1:off x="5285232" y="3346704"/>
            <ns1:ext cx="2697480" cy="24688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 fontScale="85000" lnSpcReduction="10000"/>
          </ns1:bodyPr>
          <ns1:lstStyle/>
          <ns1:p>
            <ns1:pPr marL="0" indent="0">
              <ns1:buNone/>
            </ns1:pPr>
            <ns1:r>
              <ns1:rPr lang="en-US" sz="1050" dirty="0">
                <ns1:solidFill>
                  <ns1:srgbClr val="19212D"/>
                </ns1:solidFill>
              </ns1:rPr>
              <ns1:t>Scope notes, checks, and follow-ups happen faster.</ns1:t>
            </ns1:r>
            <ns1:endParaRPr lang="en-US" sz="1050" dirty="0"/>
          </ns1:p>
        </ns0:txBody>
      </ns0:sp>
      <ns0:sp>
        <ns0:nvSpPr>
          <ns0:cNvPr id="73" name="Shape 70"/>
          <ns0:cNvSpPr/>
          <ns0:nvPr/>
        </ns0:nvSpPr>
        <ns0:spPr>
          <ns1:xfrm>
            <ns1:off x="658368" y="3895344"/>
            <ns1:ext cx="3566160" cy="777240"/>
          </ns1:xfrm>
          <ns1:prstGeom prst="roundRect">
            <ns1:avLst>
              <ns1:gd name="adj" fmla="val 14118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4" name="Shape 71"/>
          <ns0:cNvSpPr/>
          <ns0:nvPr/>
        </ns0:nvSpPr>
        <ns0:spPr>
          <ns1:xfrm>
            <ns1:off x="786384" y="4023360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5" name="Text 72"/>
          <ns0:cNvSpPr/>
          <ns0:nvPr/>
        </ns0:nvSpPr>
        <ns0:spPr>
          <ns1:xfrm>
            <ns1:off x="813816" y="4128516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0000" lnSpcReduction="20000"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00000"/>
                </ns1:solidFill>
              </ns1:rPr>
              <ns1:t>🔎</ns1:t>
            </ns1:r>
            <ns1:endParaRPr lang="en-US" sz="1600" dirty="0"/>
          </ns1:p>
        </ns0:txBody>
      </ns0:sp>
      <ns0:sp>
        <ns0:nvSpPr>
          <ns0:cNvPr id="76" name="Text 73"/>
          <ns0:cNvSpPr/>
          <ns0:nvPr/>
        </ns0:nvSpPr>
        <ns0:spPr>
          <ns1:xfrm>
            <ns1:off x="1371600" y="4032504"/>
            <ns1:ext cx="269748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Quicker lookups</ns1:t>
            </ns1:r>
            <ns1:endParaRPr lang="en-US" sz="1430" dirty="0"/>
          </ns1:p>
        </ns0:txBody>
      </ns0:sp>
      <ns0:sp>
        <ns0:nvSpPr>
          <ns0:cNvPr id="77" name="Text 74"/>
          <ns0:cNvSpPr/>
          <ns0:nvPr/>
        </ns0:nvSpPr>
        <ns0:spPr>
          <ns1:xfrm>
            <ns1:off x="1371600" y="4334256"/>
            <ns1:ext cx="2697480" cy="24688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 fontScale="85000" lnSpcReduction="10000"/>
          </ns1:bodyPr>
          <ns1:lstStyle/>
          <ns1:p>
            <ns1:pPr marL="0" indent="0">
              <ns1:buNone/>
            </ns1:pPr>
            <ns1:r>
              <ns1:rPr lang="en-US" sz="1050" dirty="0">
                <ns1:solidFill>
                  <ns1:srgbClr val="19212D"/>
                </ns1:solidFill>
              </ns1:rPr>
              <ns1:t>Docs, specs, and product details without tab chaos.</ns1:t>
            </ns1:r>
            <ns1:endParaRPr lang="en-US" sz="1050" dirty="0"/>
          </ns1:p>
        </ns0:txBody>
      </ns0:sp>
      <ns0:sp>
        <ns0:nvSpPr>
          <ns0:cNvPr id="78" name="Shape 75"/>
          <ns0:cNvSpPr/>
          <ns0:nvPr/>
        </ns0:nvSpPr>
        <ns0:spPr>
          <ns1:xfrm>
            <ns1:off x="4572000" y="3895344"/>
            <ns1:ext cx="3566160" cy="777240"/>
          </ns1:xfrm>
          <ns1:prstGeom prst="roundRect">
            <ns1:avLst>
              <ns1:gd name="adj" fmla="val 14118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9" name="Shape 76"/>
          <ns0:cNvSpPr/>
          <ns0:nvPr/>
        </ns0:nvSpPr>
        <ns0:spPr>
          <ns1:xfrm>
            <ns1:off x="4700016" y="4023360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0" name="Text 77"/>
          <ns0:cNvSpPr/>
          <ns0:nvPr/>
        </ns0:nvSpPr>
        <ns0:spPr>
          <ns1:xfrm>
            <ns1:off x="4727448" y="4128516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0000" lnSpcReduction="20000"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00000"/>
                </ns1:solidFill>
              </ns1:rPr>
              <ns1:t>🧠</ns1:t>
            </ns1:r>
            <ns1:endParaRPr lang="en-US" sz="1600" dirty="0"/>
          </ns1:p>
        </ns0:txBody>
      </ns0:sp>
      <ns0:sp>
        <ns0:nvSpPr>
          <ns0:cNvPr id="81" name="Text 78"/>
          <ns0:cNvSpPr/>
          <ns0:nvPr/>
        </ns0:nvSpPr>
        <ns0:spPr>
          <ns1:xfrm>
            <ns1:off x="5285232" y="4032504"/>
            <ns1:ext cx="269748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Better memory</ns1:t>
            </ns1:r>
            <ns1:endParaRPr lang="en-US" sz="1430" dirty="0"/>
          </ns1:p>
        </ns0:txBody>
      </ns0:sp>
      <ns0:sp>
        <ns0:nvSpPr>
          <ns0:cNvPr id="82" name="Text 79"/>
          <ns0:cNvSpPr/>
          <ns0:nvPr/>
        </ns0:nvSpPr>
        <ns0:spPr>
          <ns1:xfrm>
            <ns1:off x="5285232" y="4334256"/>
            <ns1:ext cx="2697480" cy="24688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050" dirty="0">
                <ns1:solidFill>
                  <ns1:srgbClr val="19212D"/>
                </ns1:solidFill>
              </ns1:rPr>
              <ns1:t>The team captures what good looks like.</ns1:t>
            </ns1:r>
            <ns1:endParaRPr lang="en-US" sz="1050" dirty="0"/>
          </ns1:p>
        </ns0:txBody>
      </ns0:sp>
      <ns0:sp>
        <ns0:nvSpPr>
          <ns0:cNvPr id="83" name="Shape 80"/>
          <ns0:cNvSpPr/>
          <ns0:nvPr/>
        </ns0:nvSpPr>
        <ns0:spPr>
          <ns1:xfrm>
            <ns1:off x="658368" y="5074920"/>
            <ns1:ext cx="6995160" cy="438912"/>
          </ns1:xfrm>
          <ns1:prstGeom prst="roundRect">
            <ns1:avLst>
              <ns1:gd name="adj" fmla="val 20833"/>
            </ns1:avLst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4" name="Text 81"/>
          <ns0:cNvSpPr/>
          <ns0:nvPr/>
        </ns0:nvSpPr>
        <ns0:spPr>
          <ns1:xfrm>
            <ns1:off x="859536" y="5184648"/>
            <ns1:ext cx="6592824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200" b="1" dirty="0">
                <ns1:solidFill>
                  <ns1:srgbClr val="101828"/>
                </ns1:solidFill>
              </ns1:rPr>
              <ns1:t>You trained to solve real problems — not to spend your best years fighting messy PDFs.</ns1:t>
            </ns1:r>
            <ns1:endParaRPr lang="en-US" sz="1200" dirty="0"/>
          </ns1:p>
        </ns0:txBody>
      </ns0:sp>
      <ns0:sp>
        <ns0:nvSpPr>
          <ns0:cNvPr id="85" name="Shape 82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6" name="Text 83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87" name="Shape 84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8" name="Text 85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89" name="Text 86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3/19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4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3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66649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58673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" name="Shape 4"/>
          <ns0:cNvSpPr/>
          <ns0:nvPr/>
        </ns0:nvSpPr>
        <ns0:spPr>
          <ns1:xfrm>
            <ns1:off x="237743" y="4418897"/>
            <ns1:ext cx="45719" cy="90230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202686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" name="Shape 6"/>
          <ns0:cNvSpPr/>
          <ns0:nvPr/>
        </ns0:nvSpPr>
        <ns0:spPr>
          <ns1:xfrm>
            <ns1:off x="621791" y="4034849"/>
            <ns1:ext cx="45719" cy="90230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81863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0" name="Shape 8"/>
          <ns0:cNvSpPr/>
          <ns0:nvPr/>
        </ns0:nvSpPr>
        <ns0:spPr>
          <ns1:xfrm>
            <ns1:off x="1005839" y="3650801"/>
            <ns1:ext cx="45719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43459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2" name="Shape 10"/>
          <ns0:cNvSpPr/>
          <ns0:nvPr/>
        </ns0:nvSpPr>
        <ns0:spPr>
          <ns1:xfrm>
            <ns1:off x="1389887" y="3451919"/>
            <ns1:ext cx="45719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66649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58673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6" name="Shape 14"/>
          <ns0:cNvSpPr/>
          <ns0:nvPr/>
        </ns0:nvSpPr>
        <ns0:spPr>
          <ns1:xfrm>
            <ns1:off x="2157983" y="4418897"/>
            <ns1:ext cx="45719" cy="90230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202686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8" name="Shape 16"/>
          <ns0:cNvSpPr/>
          <ns0:nvPr/>
        </ns0:nvSpPr>
        <ns0:spPr>
          <ns1:xfrm>
            <ns1:off x="2542031" y="4034849"/>
            <ns1:ext cx="45719" cy="90230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81863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0" name="Shape 18"/>
          <ns0:cNvSpPr/>
          <ns0:nvPr/>
        </ns0:nvSpPr>
        <ns0:spPr>
          <ns1:xfrm>
            <ns1:off x="2926079" y="3650801"/>
            <ns1:ext cx="45719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43459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2" name="Shape 20"/>
          <ns0:cNvSpPr/>
          <ns0:nvPr/>
        </ns0:nvSpPr>
        <ns0:spPr>
          <ns1:xfrm>
            <ns1:off x="3310127" y="3451919"/>
            <ns1:ext cx="45719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202686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5" name="Shape 23"/>
          <ns0:cNvSpPr/>
          <ns0:nvPr/>
        </ns0:nvSpPr>
        <ns0:spPr>
          <ns1:xfrm>
            <ns1:off x="4462271" y="4034849"/>
            <ns1:ext cx="45719" cy="90230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81863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7" name="Shape 25"/>
          <ns0:cNvSpPr/>
          <ns0:nvPr/>
        </ns0:nvSpPr>
        <ns0:spPr>
          <ns1:xfrm>
            <ns1:off x="4846319" y="3650801"/>
            <ns1:ext cx="45719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43459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9" name="Shape 27"/>
          <ns0:cNvSpPr/>
          <ns0:nvPr/>
        </ns0:nvSpPr>
        <ns0:spPr>
          <ns1:xfrm>
            <ns1:off x="5230367" y="3451919"/>
            <ns1:ext cx="45719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202686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2" name="Shape 30"/>
          <ns0:cNvSpPr/>
          <ns0:nvPr/>
        </ns0:nvSpPr>
        <ns0:spPr>
          <ns1:xfrm>
            <ns1:off x="6382511" y="4034849"/>
            <ns1:ext cx="45719" cy="90230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81863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4" name="Shape 32"/>
          <ns0:cNvSpPr/>
          <ns0:nvPr/>
        </ns0:nvSpPr>
        <ns0:spPr>
          <ns1:xfrm>
            <ns1:off x="6766559" y="3650801"/>
            <ns1:ext cx="45719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43459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6" name="Shape 34"/>
          <ns0:cNvSpPr/>
          <ns0:nvPr/>
        </ns0:nvSpPr>
        <ns0:spPr>
          <ns1:xfrm>
            <ns1:off x="7150607" y="3451919"/>
            <ns1:ext cx="45719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66649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58673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0" name="Shape 38"/>
          <ns0:cNvSpPr/>
          <ns0:nvPr/>
        </ns0:nvSpPr>
        <ns0:spPr>
          <ns1:xfrm>
            <ns1:off x="7918703" y="4418897"/>
            <ns1:ext cx="45719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395604" y="969264"/>
            <ns1:ext cx="2166841" cy="2578608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98C8C"/>
                </ns1:solidFill>
              </ns1:rPr>
              <ns1:t>AI is a helper for language, planning, and sorting info.</ns1:t>
            </ns1:r>
            <ns1:endParaRPr lang="en-US" sz="1600" dirty="0">
              <ns1:solidFill>
                <ns1:srgbClr val="098C8C"/>
              </ns1:solidFill>
            </ns1:endParaRPr>
          </ns1:p>
        </ns0:txBody>
      </ns0:sp>
      <ns0:sp>
        <ns0:nvSpPr>
          <ns0:cNvPr id="56" name="Text 53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AI IN PLAIN ENGLISH</ns1:t>
            </ns1:r>
            <ns1:endParaRPr lang="en-US" sz="330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AI IN PLAIN ENGLISH</ns1:t>
            </ns1:r>
            <ns1:endParaRPr lang="en-US" sz="3300" dirty="0"/>
          </ns1:p>
        </ns0:txBody>
      </ns0:sp>
      <ns0:sp>
        <ns0:nvSpPr>
          <ns0:cNvPr id="58" name="Text 55"/>
          <ns0:cNvSpPr/>
          <ns0:nvPr/>
        </ns0:nvSpPr>
        <ns0:spPr>
          <ns1:xfrm>
            <ns1:off x="530352" y="1593342"/>
            <ns1:ext cx="7040880" cy="34747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530" b="1" dirty="0">
                <ns1:solidFill>
                  <ns1:srgbClr val="19212D"/>
                </ns1:solidFill>
              </ns1:rPr>
              <ns1:t>Think of AI as another tool in the kit.</ns1:t>
            </ns1:r>
            <ns1:endParaRPr lang="en-US" sz="1530" dirty="0"/>
          </ns1:p>
        </ns0:txBody>
      </ns0:sp>
      <ns0:sp>
        <ns0:nvSpPr>
          <ns0:cNvPr id="59" name="Shape 56"/>
          <ns0:cNvSpPr/>
          <ns0:nvPr/>
        </ns0:nvSpPr>
        <ns0:spPr>
          <ns1:xfrm>
            <ns1:off x="658368" y="2013966"/>
            <ns1:ext cx="3520440" cy="868680"/>
          </ns1:xfrm>
          <ns1:prstGeom prst="roundRect">
            <ns1:avLst>
              <ns1:gd name="adj" fmla="val 12632"/>
            </ns1:avLst>
          </ns1:prstGeom>
          <ns1:solidFill>
            <ns1:srgbClr val="FFFDF5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0" name="Shape 57"/>
          <ns0:cNvSpPr/>
          <ns0:nvPr/>
        </ns0:nvSpPr>
        <ns0:spPr>
          <ns1:xfrm>
            <ns1:off x="786384" y="2141982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1" name="Text 58"/>
          <ns0:cNvSpPr/>
          <ns0:nvPr/>
        </ns0:nvSpPr>
        <ns0:spPr>
          <ns1:xfrm>
            <ns1:off x="813816" y="2247138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70000" lnSpcReduction="20000"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00000"/>
                </ns1:solidFill>
              </ns1:rPr>
              <ns1:t>🧮</ns1:t>
            </ns1:r>
            <ns1:endParaRPr lang="en-US" sz="1600" dirty="0"/>
          </ns1:p>
        </ns0:txBody>
      </ns0:sp>
      <ns0:sp>
        <ns0:nvSpPr>
          <ns0:cNvPr id="62" name="Text 59"/>
          <ns0:cNvSpPr/>
          <ns0:nvPr/>
        </ns0:nvSpPr>
        <ns0:spPr>
          <ns1:xfrm>
            <ns1:off x="1371600" y="2151126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Calculator</ns1:t>
            </ns1:r>
            <ns1:endParaRPr lang="en-US" sz="1430" dirty="0"/>
          </ns1:p>
        </ns0:txBody>
      </ns0:sp>
      <ns0:sp>
        <ns0:nvSpPr>
          <ns0:cNvPr id="63" name="Text 60"/>
          <ns0:cNvSpPr/>
          <ns0:nvPr/>
        </ns0:nvSpPr>
        <ns0:spPr>
          <ns1:xfrm>
            <ns1:off x="1371600" y="2544318"/>
            <ns1:ext cx="2651760" cy="19202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helps with numbers</ns1:t>
            </ns1:r>
            <ns1:endParaRPr lang="en-US" sz="1120" dirty="0"/>
          </ns1:p>
        </ns0:txBody>
      </ns0:sp>
      <ns0:sp>
        <ns0:nvSpPr>
          <ns0:cNvPr id="64" name="Shape 61"/>
          <ns0:cNvSpPr/>
          <ns0:nvPr/>
        </ns0:nvSpPr>
        <ns0:spPr>
          <ns1:xfrm>
            <ns1:off x="4517136" y="2013966"/>
            <ns1:ext cx="3520440" cy="868680"/>
          </ns1:xfrm>
          <ns1:prstGeom prst="roundRect">
            <ns1:avLst>
              <ns1:gd name="adj" fmla="val 12632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5" name="Shape 62"/>
          <ns0:cNvSpPr/>
          <ns0:nvPr/>
        </ns0:nvSpPr>
        <ns0:spPr>
          <ns1:xfrm>
            <ns1:off x="4645152" y="2141982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6" name="Text 63"/>
          <ns0:cNvSpPr/>
          <ns0:nvPr/>
        </ns0:nvSpPr>
        <ns0:spPr>
          <ns1:xfrm>
            <ns1:off x="4672584" y="2247138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🔧</ns1:t>
            </ns1:r>
            <ns1:endParaRPr lang="en-US" dirty="0"/>
          </ns1:p>
        </ns0:txBody>
      </ns0:sp>
      <ns0:sp>
        <ns0:nvSpPr>
          <ns0:cNvPr id="67" name="Text 64"/>
          <ns0:cNvSpPr/>
          <ns0:nvPr/>
        </ns0:nvSpPr>
        <ns0:spPr>
          <ns1:xfrm>
            <ns1:off x="5230368" y="2151126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Power drill</ns1:t>
            </ns1:r>
            <ns1:endParaRPr lang="en-US" sz="1430" dirty="0"/>
          </ns1:p>
        </ns0:txBody>
      </ns0:sp>
      <ns0:sp>
        <ns0:nvSpPr>
          <ns0:cNvPr id="68" name="Text 65"/>
          <ns0:cNvSpPr/>
          <ns0:nvPr/>
        </ns0:nvSpPr>
        <ns0:spPr>
          <ns1:xfrm>
            <ns1:off x="5230368" y="2544318"/>
            <ns1:ext cx="2651760" cy="19202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helps with physical work</ns1:t>
            </ns1:r>
            <ns1:endParaRPr lang="en-US" sz="1120" dirty="0"/>
          </ns1:p>
        </ns0:txBody>
      </ns0:sp>
      <ns0:sp>
        <ns0:nvSpPr>
          <ns0:cNvPr id="69" name="Shape 66"/>
          <ns0:cNvSpPr/>
          <ns0:nvPr/>
        </ns0:nvSpPr>
        <ns0:spPr>
          <ns1:xfrm>
            <ns1:off x="658368" y="3065526"/>
            <ns1:ext cx="3520440" cy="868680"/>
          </ns1:xfrm>
          <ns1:prstGeom prst="roundRect">
            <ns1:avLst>
              <ns1:gd name="adj" fmla="val 12632"/>
            </ns1:avLst>
          </ns1:prstGeom>
          <ns1:solidFill>
            <ns1:srgbClr val="FFFDF5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0" name="Shape 67"/>
          <ns0:cNvSpPr/>
          <ns0:nvPr/>
        </ns0:nvSpPr>
        <ns0:spPr>
          <ns1:xfrm>
            <ns1:off x="786384" y="3193542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1" name="Text 68"/>
          <ns0:cNvSpPr/>
          <ns0:nvPr/>
        </ns0:nvSpPr>
        <ns0:spPr>
          <ns1:xfrm>
            <ns1:off x="813816" y="3298698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✨</ns1:t>
            </ns1:r>
            <ns1:endParaRPr lang="en-US" dirty="0"/>
          </ns1:p>
        </ns0:txBody>
      </ns0:sp>
      <ns0:sp>
        <ns0:nvSpPr>
          <ns0:cNvPr id="72" name="Text 69"/>
          <ns0:cNvSpPr/>
          <ns0:nvPr/>
        </ns0:nvSpPr>
        <ns0:spPr>
          <ns1:xfrm>
            <ns1:off x="1371600" y="3202686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AI assistant</ns1:t>
            </ns1:r>
            <ns1:endParaRPr lang="en-US" sz="1430" dirty="0"/>
          </ns1:p>
        </ns0:txBody>
      </ns0:sp>
      <ns0:sp>
        <ns0:nvSpPr>
          <ns0:cNvPr id="73" name="Text 70"/>
          <ns0:cNvSpPr/>
          <ns0:nvPr/>
        </ns0:nvSpPr>
        <ns0:spPr>
          <ns1:xfrm>
            <ns1:off x="1371600" y="3595878"/>
            <ns1:ext cx="2651760" cy="19202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helps with language, information, planning</ns1:t>
            </ns1:r>
            <ns1:endParaRPr lang="en-US" sz="1120" dirty="0"/>
          </ns1:p>
        </ns0:txBody>
      </ns0:sp>
      <ns0:sp>
        <ns0:nvSpPr>
          <ns0:cNvPr id="74" name="Shape 71"/>
          <ns0:cNvSpPr/>
          <ns0:nvPr/>
        </ns0:nvSpPr>
        <ns0:spPr>
          <ns1:xfrm>
            <ns1:off x="530352" y="4256560"/>
            <ns1:ext cx="5006341" cy="1133798"/>
          </ns1:xfrm>
          <ns1:prstGeom prst="roundRect">
            <ns1:avLst>
              <ns1:gd name="adj" fmla="val 18519"/>
            </ns1:avLst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5" name="Text 72"/>
          <ns0:cNvSpPr/>
          <ns0:nvPr/>
        </ns0:nvSpPr>
        <ns0:spPr>
          <ns1:xfrm>
            <ns1:off x="685800" y="4272592"/>
            <ns1:ext cx="5395723" cy="99206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600" b="1" dirty="0">
                <ns1:solidFill>
                  <ns1:srgbClr val="101828"/>
                </ns1:solidFill>
              </ns1:rPr>
              <ns1:t>It is not magic. </ns1:t>
            </ns1:r>
            <ns1:br>
              <ns1:rPr lang="en-US" sz="1600" b="1" dirty="0">
                <ns1:solidFill>
                  <ns1:srgbClr val="101828"/>
                </ns1:solidFill>
              </ns1:rPr>
            </ns1:br>
            <ns1:r>
              <ns1:rPr lang="en-US" sz="1600" b="1" dirty="0">
                <ns1:solidFill>
                  <ns1:srgbClr val="101828"/>
                </ns1:solidFill>
              </ns1:rPr>
              <ns1:t>It still needs human common sense. </ns1:t>
            </ns1:r>
            <ns1:br>
              <ns1:rPr lang="en-US" sz="1600" b="1" dirty="0">
                <ns1:solidFill>
                  <ns1:srgbClr val="101828"/>
                </ns1:solidFill>
              </ns1:rPr>
            </ns1:br>
            <ns1:r>
              <ns1:rPr lang="en-US" sz="1600" b="1" dirty="0">
                <ns1:solidFill>
                  <ns1:srgbClr val="101828"/>
                </ns1:solidFill>
              </ns1:rPr>
              <ns1:t>Toolbelt, not autopilot.</ns1:t>
            </ns1:r>
            <ns1:endParaRPr lang="en-US" sz="1600" dirty="0"/>
          </ns1:p>
        </ns0:txBody>
      </ns0:sp>
      <ns0:sp>
        <ns0:nvSpPr>
          <ns0:cNvPr id="76" name="Shape 73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7" name="Text 74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78" name="Shape 75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9" name="Text 76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80" name="Text 77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4/19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5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4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" name="Shape 6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0" name="Shape 8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6" name="Shape 14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7" name="Shape 25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4" name="Shape 32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345168" y="1474834"/>
            <ns1:ext cx="2267712" cy="1567468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98C8C"/>
                </ns1:solidFill>
              </ns1:rPr>
              <ns1:t>Use AI for repeatable brain work, then check the result.</ns1:t>
            </ns1:r>
            <ns1:endParaRPr lang="en-US" sz="1600" dirty="0">
              <ns1:solidFill>
                <ns1:srgbClr val="098C8C"/>
              </ns1:solidFill>
            </ns1:endParaRPr>
          </ns1:p>
        </ns0:txBody>
      </ns0:sp>
      <ns0:sp>
        <ns0:nvSpPr>
          <ns0:cNvPr id="56" name="Text 53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AI’S SWEET SPOT</ns1:t>
            </ns1:r>
            <ns1:endParaRPr lang="en-US" sz="330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AI’S SWEET SPOT</ns1:t>
            </ns1:r>
            <ns1:endParaRPr lang="en-US" sz="3300" dirty="0"/>
          </ns1:p>
        </ns0:txBody>
      </ns0:sp>
      <ns0:sp>
        <ns0:nvSpPr>
          <ns0:cNvPr id="58" name="Text 55"/>
          <ns0:cNvSpPr/>
          <ns0:nvPr/>
        </ns0:nvSpPr>
        <ns0:spPr>
          <ns1:xfrm>
            <ns1:off x="530352" y="1408176"/>
            <ns1:ext cx="7040880" cy="34747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530" b="1" dirty="0">
                <ns1:solidFill>
                  <ns1:srgbClr val="19212D"/>
                </ns1:solidFill>
              </ns1:rPr>
              <ns1:t>Best for repetitive brain work around the Work — not the safety-critical final call.</ns1:t>
            </ns1:r>
            <ns1:endParaRPr lang="en-US" sz="1530" dirty="0"/>
          </ns1:p>
        </ns0:txBody>
      </ns0:sp>
      <ns0:sp>
        <ns0:nvSpPr>
          <ns0:cNvPr id="59" name="Shape 56"/>
          <ns0:cNvSpPr/>
          <ns0:nvPr/>
        </ns0:nvSpPr>
        <ns0:spPr>
          <ns1:xfrm>
            <ns1:off x="658368" y="1828800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DF5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0" name="Shape 57"/>
          <ns0:cNvSpPr/>
          <ns0:nvPr/>
        </ns0:nvSpPr>
        <ns0:spPr>
          <ns1:xfrm>
            <ns1:off x="786384" y="1956816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1" name="Text 58"/>
          <ns0:cNvSpPr/>
          <ns0:nvPr/>
        </ns0:nvSpPr>
        <ns0:spPr>
          <ns1:xfrm>
            <ns1:off x="813816" y="2061972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⚡</ns1:t>
            </ns1:r>
            <ns1:endParaRPr lang="en-US" dirty="0"/>
          </ns1:p>
        </ns0:txBody>
      </ns0:sp>
      <ns0:sp>
        <ns0:nvSpPr>
          <ns0:cNvPr id="62" name="Text 59"/>
          <ns0:cNvSpPr/>
          <ns0:nvPr/>
        </ns0:nvSpPr>
        <ns0:spPr>
          <ns1:xfrm>
            <ns1:off x="1371600" y="1965960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Repetitive brain work</ns1:t>
            </ns1:r>
            <ns1:endParaRPr lang="en-US" sz="1430" dirty="0"/>
          </ns1:p>
        </ns0:txBody>
      </ns0:sp>
      <ns0:sp>
        <ns0:nvSpPr>
          <ns0:cNvPr id="63" name="Text 60"/>
          <ns0:cNvSpPr/>
          <ns0:nvPr/>
        </ns0:nvSpPr>
        <ns0:spPr>
          <ns1:xfrm>
            <ns1:off x="1371600" y="2359152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draft • summarise • compare • structure</ns1:t>
            </ns1:r>
            <ns1:endParaRPr lang="en-US" sz="1120" dirty="0"/>
          </ns1:p>
        </ns0:txBody>
      </ns0:sp>
      <ns0:sp>
        <ns0:nvSpPr>
          <ns0:cNvPr id="64" name="Shape 61"/>
          <ns0:cNvSpPr/>
          <ns0:nvPr/>
        </ns0:nvSpPr>
        <ns0:spPr>
          <ns1:xfrm>
            <ns1:off x="4517136" y="1828800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5" name="Shape 62"/>
          <ns0:cNvSpPr/>
          <ns0:nvPr/>
        </ns0:nvSpPr>
        <ns0:spPr>
          <ns1:xfrm>
            <ns1:off x="4645152" y="1956816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6" name="Text 63"/>
          <ns0:cNvSpPr/>
          <ns0:nvPr/>
        </ns0:nvSpPr>
        <ns0:spPr>
          <ns1:xfrm>
            <ns1:off x="4672584" y="2061972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📝</ns1:t>
            </ns1:r>
            <ns1:endParaRPr lang="en-US" dirty="0"/>
          </ns1:p>
        </ns0:txBody>
      </ns0:sp>
      <ns0:sp>
        <ns0:nvSpPr>
          <ns0:cNvPr id="67" name="Text 64"/>
          <ns0:cNvSpPr/>
          <ns0:nvPr/>
        </ns0:nvSpPr>
        <ns0:spPr>
          <ns1:xfrm>
            <ns1:off x="5230368" y="1965960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Site notes</ns1:t>
            </ns1:r>
            <ns1:endParaRPr lang="en-US" sz="1430" dirty="0"/>
          </ns1:p>
        </ns0:txBody>
      </ns0:sp>
      <ns0:sp>
        <ns0:nvSpPr>
          <ns0:cNvPr id="68" name="Text 65"/>
          <ns0:cNvSpPr/>
          <ns0:nvPr/>
        </ns0:nvSpPr>
        <ns0:spPr>
          <ns1:xfrm>
            <ns1:off x="5230368" y="2359152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Clean customer updates</ns1:t>
            </ns1:r>
            <ns1:endParaRPr lang="en-US" sz="1120" dirty="0"/>
          </ns1:p>
        </ns0:txBody>
      </ns0:sp>
      <ns0:sp>
        <ns0:nvSpPr>
          <ns0:cNvPr id="69" name="Shape 66"/>
          <ns0:cNvSpPr/>
          <ns0:nvPr/>
        </ns0:nvSpPr>
        <ns0:spPr>
          <ns1:xfrm>
            <ns1:off x="658368" y="2889504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DF5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0" name="Shape 67"/>
          <ns0:cNvSpPr/>
          <ns0:nvPr/>
        </ns0:nvSpPr>
        <ns0:spPr>
          <ns1:xfrm>
            <ns1:off x="786384" y="3017520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1" name="Text 68"/>
          <ns0:cNvSpPr/>
          <ns0:nvPr/>
        </ns0:nvSpPr>
        <ns0:spPr>
          <ns1:xfrm>
            <ns1:off x="813816" y="3122676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📚</ns1:t>
            </ns1:r>
            <ns1:endParaRPr lang="en-US" dirty="0"/>
          </ns1:p>
        </ns0:txBody>
      </ns0:sp>
      <ns0:sp>
        <ns0:nvSpPr>
          <ns0:cNvPr id="72" name="Text 69"/>
          <ns0:cNvSpPr/>
          <ns0:nvPr/>
        </ns0:nvSpPr>
        <ns0:spPr>
          <ns1:xfrm>
            <ns1:off x="1371600" y="3026664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Manuals + Docs</ns1:t>
            </ns1:r>
            <ns1:endParaRPr lang="en-US" sz="1430" dirty="0"/>
          </ns1:p>
        </ns0:txBody>
      </ns0:sp>
      <ns0:sp>
        <ns0:nvSpPr>
          <ns0:cNvPr id="73" name="Text 70"/>
          <ns0:cNvSpPr/>
          <ns0:nvPr/>
        </ns0:nvSpPr>
        <ns0:spPr>
          <ns1:xfrm>
            <ns1:off x="1371600" y="3419856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Quick practical takeaways</ns1:t>
            </ns1:r>
            <ns1:endParaRPr lang="en-US" sz="1120" dirty="0"/>
          </ns1:p>
        </ns0:txBody>
      </ns0:sp>
      <ns0:sp>
        <ns0:nvSpPr>
          <ns0:cNvPr id="74" name="Shape 71"/>
          <ns0:cNvSpPr/>
          <ns0:nvPr/>
        </ns0:nvSpPr>
        <ns0:spPr>
          <ns1:xfrm>
            <ns1:off x="4517136" y="2889504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5" name="Shape 72"/>
          <ns0:cNvSpPr/>
          <ns0:nvPr/>
        </ns0:nvSpPr>
        <ns0:spPr>
          <ns1:xfrm>
            <ns1:off x="4645152" y="3017520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6" name="Text 73"/>
          <ns0:cNvSpPr/>
          <ns0:nvPr/>
        </ns0:nvSpPr>
        <ns0:spPr>
          <ns1:xfrm>
            <ns1:off x="4672584" y="3122676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⚖️</ns1:t>
            </ns1:r>
            <ns1:endParaRPr lang="en-US" dirty="0"/>
          </ns1:p>
        </ns0:txBody>
      </ns0:sp>
      <ns0:sp>
        <ns0:nvSpPr>
          <ns0:cNvPr id="77" name="Text 74"/>
          <ns0:cNvSpPr/>
          <ns0:nvPr/>
        </ns0:nvSpPr>
        <ns0:spPr>
          <ns1:xfrm>
            <ns1:off x="5230368" y="3026664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Options</ns1:t>
            </ns1:r>
            <ns1:endParaRPr lang="en-US" sz="1430" dirty="0"/>
          </ns1:p>
        </ns0:txBody>
      </ns0:sp>
      <ns0:sp>
        <ns0:nvSpPr>
          <ns0:cNvPr id="78" name="Text 75"/>
          <ns0:cNvSpPr/>
          <ns0:nvPr/>
        </ns0:nvSpPr>
        <ns0:spPr>
          <ns1:xfrm>
            <ns1:off x="5230368" y="3419856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Compare scope, risks, next step</ns1:t>
            </ns1:r>
            <ns1:endParaRPr lang="en-US" sz="1120" dirty="0"/>
          </ns1:p>
        </ns0:txBody>
      </ns0:sp>
      <ns0:sp>
        <ns0:nvSpPr>
          <ns0:cNvPr id="79" name="Shape 76"/>
          <ns0:cNvSpPr/>
          <ns0:nvPr/>
        </ns0:nvSpPr>
        <ns0:spPr>
          <ns1:xfrm>
            <ns1:off x="658368" y="3950208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DF5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0" name="Shape 77"/>
          <ns0:cNvSpPr/>
          <ns0:nvPr/>
        </ns0:nvSpPr>
        <ns0:spPr>
          <ns1:xfrm>
            <ns1:off x="786384" y="4078224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1" name="Text 78"/>
          <ns0:cNvSpPr/>
          <ns0:nvPr/>
        </ns0:nvSpPr>
        <ns0:spPr>
          <ns1:xfrm>
            <ns1:off x="813816" y="4183380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✅</ns1:t>
            </ns1:r>
            <ns1:endParaRPr lang="en-US" dirty="0"/>
          </ns1:p>
        </ns0:txBody>
      </ns0:sp>
      <ns0:sp>
        <ns0:nvSpPr>
          <ns0:cNvPr id="82" name="Text 79"/>
          <ns0:cNvSpPr/>
          <ns0:nvPr/>
        </ns0:nvSpPr>
        <ns0:spPr>
          <ns1:xfrm>
            <ns1:off x="1371600" y="4087368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Templates</ns1:t>
            </ns1:r>
            <ns1:endParaRPr lang="en-US" sz="1430" dirty="0"/>
          </ns1:p>
        </ns0:txBody>
      </ns0:sp>
      <ns0:sp>
        <ns0:nvSpPr>
          <ns0:cNvPr id="83" name="Text 80"/>
          <ns0:cNvSpPr/>
          <ns0:nvPr/>
        </ns0:nvSpPr>
        <ns0:spPr>
          <ns1:xfrm>
            <ns1:off x="1371600" y="4480560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Checklists and repeatable admin</ns1:t>
            </ns1:r>
            <ns1:endParaRPr lang="en-US" sz="1120" dirty="0"/>
          </ns1:p>
        </ns0:txBody>
      </ns0:sp>
      <ns0:sp>
        <ns0:nvSpPr>
          <ns0:cNvPr id="84" name="Shape 81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5" name="Text 82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86" name="Shape 83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7" name="Text 84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88" name="Text 85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5/19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6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5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" name="Shape 6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0" name="Shape 8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6" name="Shape 14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7" name="Shape 25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4" name="Shape 32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345168" y="1305036"/>
            <ns1:ext cx="2267712" cy="1907064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98C8C"/>
                </ns1:solidFill>
              </ns1:rPr>
              <ns1:t>Frontline teams can turn rough notes into clearer customer updates.</ns1:t>
            </ns1:r>
            <ns1:endParaRPr lang="en-US" sz="1600" dirty="0">
              <ns1:solidFill>
                <ns1:srgbClr val="098C8C"/>
              </ns1:solidFill>
            </ns1:endParaRPr>
          </ns1:p>
        </ns0:txBody>
      </ns0:sp>
      <ns0:sp>
        <ns0:nvSpPr>
          <ns0:cNvPr id="56" name="Text 53"/>
          <ns0:cNvSpPr/>
          <ns0:nvPr/>
        </ns0:nvSpPr>
        <ns0:spPr>
          <ns1:xfrm>
            <ns1:off x="502920" y="630936"/>
            <ns1:ext cx="3474720" cy="18288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080" b="1" dirty="0">
                <ns1:solidFill>
                  <ns1:srgbClr val="098C8C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▣ FIELD TEAMS</ns1:t>
            </ns1:r>
            <ns1:endParaRPr lang="en-US" sz="108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FRONTLINE TEAMS, WHERE AI HELPS</ns1:t>
            </ns1:r>
            <ns1:endParaRPr lang="en-US" sz="3300" dirty="0"/>
          </ns1:p>
        </ns0:txBody>
      </ns0:sp>
      <ns0:sp>
        <ns0:nvSpPr>
          <ns0:cNvPr id="58" name="Text 55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FRONTLINE TEAMS, WHERE AI HELPS</ns1:t>
            </ns1:r>
            <ns1:endParaRPr lang="en-US" sz="3300" dirty="0"/>
          </ns1:p>
        </ns0:txBody>
      </ns0:sp>
      <ns0:sp>
        <ns0:nvSpPr>
          <ns0:cNvPr id="59" name="Shape 56"/>
          <ns0:cNvSpPr/>
          <ns0:nvPr/>
        </ns0:nvSpPr>
        <ns0:spPr>
          <ns1:xfrm>
            <ns1:off x="658368" y="1755648"/>
            <ns1:ext cx="7178040" cy="475488"/>
          </ns1:xfrm>
          <ns1:prstGeom prst="roundRect">
            <ns1:avLst>
              <ns1:gd name="adj" fmla="val 17308"/>
            </ns1:avLst>
          </ns1:prstGeom>
          <ns1:solidFill>
            <ns1:srgbClr val="FFFDF5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0" name="Shape 57"/>
          <ns0:cNvSpPr/>
          <ns0:nvPr/>
        </ns0:nvSpPr>
        <ns0:spPr>
          <ns1:xfrm>
            <ns1:off x="832104" y="1847088"/>
            <ns1:ext cx="310896" cy="310896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1" name="Text 58"/>
          <ns0:cNvSpPr/>
          <ns0:nvPr/>
        </ns0:nvSpPr>
        <ns0:spPr>
          <ns1:xfrm>
            <ns1:off x="868680" y="1929384"/>
            <ns1:ext cx="237744" cy="8229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⚡</ns1:t>
            </ns1:r>
            <ns1:endParaRPr lang="en-US" dirty="0"/>
          </ns1:p>
        </ns0:txBody>
      </ns0:sp>
      <ns0:sp>
        <ns0:nvSpPr>
          <ns0:cNvPr id="62" name="Text 59"/>
          <ns0:cNvSpPr/>
          <ns0:nvPr/>
        </ns0:nvSpPr>
        <ns0:spPr>
          <ns1:xfrm>
            <ns1:off x="1298448" y="1860804"/>
            <ns1:ext cx="6263640" cy="17373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10000"/>
          </ns1:bodyPr>
          <ns1:lstStyle/>
          <ns1:p>
            <ns1:pPr marL="0" indent="0">
              <ns1:buNone/>
            </ns1:pPr>
            <ns1:r>
              <ns1:rPr lang="en-US" sz="1270" b="1" dirty="0">
                <ns1:solidFill>
                  <ns1:srgbClr val="19212D"/>
                </ns1:solidFill>
              </ns1:rPr>
              <ns1:t>Explain issues, options, recommendations, and next steps in plain English.</ns1:t>
            </ns1:r>
            <ns1:endParaRPr lang="en-US" sz="1270" dirty="0"/>
          </ns1:p>
        </ns0:txBody>
      </ns0:sp>
      <ns0:sp>
        <ns0:nvSpPr>
          <ns0:cNvPr id="63" name="Shape 60"/>
          <ns0:cNvSpPr/>
          <ns0:nvPr/>
        </ns0:nvSpPr>
        <ns0:spPr>
          <ns1:xfrm>
            <ns1:off x="658368" y="2359152"/>
            <ns1:ext cx="7178040" cy="475488"/>
          </ns1:xfrm>
          <ns1:prstGeom prst="roundRect">
            <ns1:avLst>
              <ns1:gd name="adj" fmla="val 17308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4" name="Shape 61"/>
          <ns0:cNvSpPr/>
          <ns0:nvPr/>
        </ns0:nvSpPr>
        <ns0:spPr>
          <ns1:xfrm>
            <ns1:off x="832104" y="2450592"/>
            <ns1:ext cx="310896" cy="310896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5" name="Text 62"/>
          <ns0:cNvSpPr/>
          <ns0:nvPr/>
        </ns0:nvSpPr>
        <ns0:spPr>
          <ns1:xfrm>
            <ns1:off x="868680" y="2532888"/>
            <ns1:ext cx="237744" cy="8229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📘</ns1:t>
            </ns1:r>
            <ns1:endParaRPr lang="en-US" dirty="0"/>
          </ns1:p>
        </ns0:txBody>
      </ns0:sp>
      <ns0:sp>
        <ns0:nvSpPr>
          <ns0:cNvPr id="66" name="Text 63"/>
          <ns0:cNvSpPr/>
          <ns0:nvPr/>
        </ns0:nvSpPr>
        <ns0:spPr>
          <ns1:xfrm>
            <ns1:off x="1298448" y="2464308"/>
            <ns1:ext cx="6263640" cy="17373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10000"/>
          </ns1:bodyPr>
          <ns1:lstStyle/>
          <ns1:p>
            <ns1:pPr marL="0" indent="0">
              <ns1:buNone/>
            </ns1:pPr>
            <ns1:r>
              <ns1:rPr lang="en-US" sz="1270" b="1" dirty="0">
                <ns1:solidFill>
                  <ns1:srgbClr val="19212D"/>
                </ns1:solidFill>
              </ns1:rPr>
              <ns1:t>Summarise supplier docs, policies, and requirements into a practical answer.</ns1:t>
            </ns1:r>
            <ns1:endParaRPr lang="en-US" sz="1270" dirty="0"/>
          </ns1:p>
        </ns0:txBody>
      </ns0:sp>
      <ns0:sp>
        <ns0:nvSpPr>
          <ns0:cNvPr id="67" name="Shape 64"/>
          <ns0:cNvSpPr/>
          <ns0:nvPr/>
        </ns0:nvSpPr>
        <ns0:spPr>
          <ns1:xfrm>
            <ns1:off x="658368" y="2962656"/>
            <ns1:ext cx="7178040" cy="475488"/>
          </ns1:xfrm>
          <ns1:prstGeom prst="roundRect">
            <ns1:avLst>
              <ns1:gd name="adj" fmla="val 17308"/>
            </ns1:avLst>
          </ns1:prstGeom>
          <ns1:solidFill>
            <ns1:srgbClr val="FFFDF5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8" name="Shape 65"/>
          <ns0:cNvSpPr/>
          <ns0:nvPr/>
        </ns0:nvSpPr>
        <ns0:spPr>
          <ns1:xfrm>
            <ns1:off x="832104" y="3054096"/>
            <ns1:ext cx="310896" cy="310896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9" name="Text 66"/>
          <ns0:cNvSpPr/>
          <ns0:nvPr/>
        </ns0:nvSpPr>
        <ns0:spPr>
          <ns1:xfrm>
            <ns1:off x="868680" y="3136392"/>
            <ns1:ext cx="237744" cy="8229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🧮</ns1:t>
            </ns1:r>
            <ns1:endParaRPr lang="en-US" dirty="0"/>
          </ns1:p>
        </ns0:txBody>
      </ns0:sp>
      <ns0:sp>
        <ns0:nvSpPr>
          <ns0:cNvPr id="70" name="Text 67"/>
          <ns0:cNvSpPr/>
          <ns0:nvPr/>
        </ns0:nvSpPr>
        <ns0:spPr>
          <ns1:xfrm>
            <ns1:off x="1298448" y="3067812"/>
            <ns1:ext cx="6263640" cy="17373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10000"/>
          </ns1:bodyPr>
          <ns1:lstStyle/>
          <ns1:p>
            <ns1:pPr marL="0" indent="0">
              <ns1:buNone/>
            </ns1:pPr>
            <ns1:r>
              <ns1:rPr lang="en-US" sz="1270" b="1" dirty="0">
                <ns1:solidFill>
                  <ns1:srgbClr val="19212D"/>
                </ns1:solidFill>
              </ns1:rPr>
              <ns1:t>Check assumptions and missing details as a second-pass helper — not final authority.</ns1:t>
            </ns1:r>
            <ns1:endParaRPr lang="en-US" sz="1270" dirty="0"/>
          </ns1:p>
        </ns0:txBody>
      </ns0:sp>
      <ns0:sp>
        <ns0:nvSpPr>
          <ns0:cNvPr id="71" name="Shape 68"/>
          <ns0:cNvSpPr/>
          <ns0:nvPr/>
        </ns0:nvSpPr>
        <ns0:spPr>
          <ns1:xfrm>
            <ns1:off x="658368" y="3566160"/>
            <ns1:ext cx="7178040" cy="475488"/>
          </ns1:xfrm>
          <ns1:prstGeom prst="roundRect">
            <ns1:avLst>
              <ns1:gd name="adj" fmla="val 17308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2" name="Shape 69"/>
          <ns0:cNvSpPr/>
          <ns0:nvPr/>
        </ns0:nvSpPr>
        <ns0:spPr>
          <ns1:xfrm>
            <ns1:off x="832104" y="3657600"/>
            <ns1:ext cx="310896" cy="310896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3" name="Text 70"/>
          <ns0:cNvSpPr/>
          <ns0:nvPr/>
        </ns0:nvSpPr>
        <ns0:spPr>
          <ns1:xfrm>
            <ns1:off x="868680" y="3739896"/>
            <ns1:ext cx="237744" cy="8229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📝</ns1:t>
            </ns1:r>
            <ns1:endParaRPr lang="en-US" dirty="0"/>
          </ns1:p>
        </ns0:txBody>
      </ns0:sp>
      <ns0:sp>
        <ns0:nvSpPr>
          <ns0:cNvPr id="74" name="Text 71"/>
          <ns0:cNvSpPr/>
          <ns0:nvPr/>
        </ns0:nvSpPr>
        <ns0:spPr>
          <ns1:xfrm>
            <ns1:off x="1298448" y="3671316"/>
            <ns1:ext cx="6263640" cy="17373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10000"/>
          </ns1:bodyPr>
          <ns1:lstStyle/>
          <ns1:p>
            <ns1:pPr marL="0" indent="0">
              <ns1:buNone/>
            </ns1:pPr>
            <ns1:r>
              <ns1:rPr lang="en-US" sz="1270" b="1" dirty="0">
                <ns1:solidFill>
                  <ns1:srgbClr val="19212D"/>
                </ns1:solidFill>
              </ns1:rPr>
              <ns1:t>Turn notes into scope, exclusions, handovers, and customer updates faster.</ns1:t>
            </ns1:r>
            <ns1:endParaRPr lang="en-US" sz="1270" dirty="0"/>
          </ns1:p>
        </ns0:txBody>
      </ns0:sp>
      <ns0:sp>
        <ns0:nvSpPr>
          <ns0:cNvPr id="75" name="Shape 72"/>
          <ns0:cNvSpPr/>
          <ns0:nvPr/>
        </ns0:nvSpPr>
        <ns0:spPr>
          <ns1:xfrm>
            <ns1:off x="658368" y="4169664"/>
            <ns1:ext cx="7178040" cy="475488"/>
          </ns1:xfrm>
          <ns1:prstGeom prst="roundRect">
            <ns1:avLst>
              <ns1:gd name="adj" fmla="val 17308"/>
            </ns1:avLst>
          </ns1:prstGeom>
          <ns1:solidFill>
            <ns1:srgbClr val="FFFDF5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6" name="Shape 73"/>
          <ns0:cNvSpPr/>
          <ns0:nvPr/>
        </ns0:nvSpPr>
        <ns0:spPr>
          <ns1:xfrm>
            <ns1:off x="832104" y="4261104"/>
            <ns1:ext cx="310896" cy="310896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7" name="Text 74"/>
          <ns0:cNvSpPr/>
          <ns0:nvPr/>
        </ns0:nvSpPr>
        <ns0:spPr>
          <ns1:xfrm>
            <ns1:off x="868680" y="4343400"/>
            <ns1:ext cx="237744" cy="8229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✅</ns1:t>
            </ns1:r>
            <ns1:endParaRPr lang="en-US" dirty="0"/>
          </ns1:p>
        </ns0:txBody>
      </ns0:sp>
      <ns0:sp>
        <ns0:nvSpPr>
          <ns0:cNvPr id="78" name="Text 75"/>
          <ns0:cNvSpPr/>
          <ns0:nvPr/>
        </ns0:nvSpPr>
        <ns0:spPr>
          <ns1:xfrm>
            <ns1:off x="1298448" y="4274820"/>
            <ns1:ext cx="6263640" cy="17373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10000"/>
          </ns1:bodyPr>
          <ns1:lstStyle/>
          <ns1:p>
            <ns1:pPr marL="0" indent="0">
              <ns1:buNone/>
            </ns1:pPr>
            <ns1:r>
              <ns1:rPr lang="en-US" sz="1270" b="1" dirty="0">
                <ns1:solidFill>
                  <ns1:srgbClr val="19212D"/>
                </ns1:solidFill>
              </ns1:rPr>
              <ns1:t>Create checklists, templates, and common troubleshooting guides.</ns1:t>
            </ns1:r>
            <ns1:endParaRPr lang="en-US" sz="1270" dirty="0"/>
          </ns1:p>
        </ns0:txBody>
      </ns0:sp>
      <ns0:sp>
        <ns0:nvSpPr>
          <ns0:cNvPr id="79" name="Shape 76"/>
          <ns0:cNvSpPr/>
          <ns0:nvPr/>
        </ns0:nvSpPr>
        <ns0:spPr>
          <ns1:xfrm>
            <ns1:off x="658368" y="5074920"/>
            <ns1:ext cx="7040880" cy="475488"/>
          </ns1:xfrm>
          <ns1:prstGeom prst="roundRect">
            <ns1:avLst>
              <ns1:gd name="adj" fmla="val 19231"/>
            </ns1:avLst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0" name="Text 77"/>
          <ns0:cNvSpPr/>
          <ns0:nvPr/>
        </ns0:nvSpPr>
        <ns0:spPr>
          <ns1:xfrm>
            <ns1:off x="859536" y="5184648"/>
            <ns1:ext cx="6638544" cy="29260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200" b="1" dirty="0">
                <ns1:solidFill>
                  <ns1:srgbClr val="101828"/>
                </ns1:solidFill>
              </ns1:rPr>
              <ns1:t>Ask: Summarise the key points and draft a customer explanation without jargon.</ns1:t>
            </ns1:r>
            <ns1:endParaRPr lang="en-US" sz="1200" dirty="0"/>
          </ns1:p>
        </ns0:txBody>
      </ns0:sp>
      <ns0:sp>
        <ns0:nvSpPr>
          <ns0:cNvPr id="81" name="Shape 78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2" name="Text 79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83" name="Shape 80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4" name="Text 81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85" name="Text 82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6/19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7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6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" name="Shape 6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0" name="Shape 8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6" name="Shape 14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7" name="Shape 25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4" name="Shape 32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345168" y="1398230"/>
            <ns1:ext cx="2267712" cy="1720676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98C8C"/>
                </ns1:solidFill>
              </ns1:rPr>
              <ns1:t>Customer support teams can turn notes into simple next-step options.</ns1:t>
            </ns1:r>
            <ns1:endParaRPr lang="en-US" sz="1600" dirty="0">
              <ns1:solidFill>
                <ns1:srgbClr val="098C8C"/>
              </ns1:solidFill>
            </ns1:endParaRPr>
          </ns1:p>
        </ns0:txBody>
      </ns0:sp>
      <ns0:sp>
        <ns0:nvSpPr>
          <ns0:cNvPr id="56" name="Text 53"/>
          <ns0:cNvSpPr/>
          <ns0:nvPr/>
        </ns0:nvSpPr>
        <ns0:spPr>
          <ns1:xfrm>
            <ns1:off x="502920" y="630936"/>
            <ns1:ext cx="3474720" cy="18288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080" b="1" dirty="0">
                <ns1:solidFill>
                  <ns1:srgbClr val="098C8C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▣ CUSTOMER SUPPORT</ns1:t>
            </ns1:r>
            <ns1:endParaRPr lang="en-US" sz="108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CUSTOMER SUPPORT, WHERE AI HELPS</ns1:t>
            </ns1:r>
            <ns1:endParaRPr lang="en-US" sz="3300" dirty="0"/>
          </ns1:p>
        </ns0:txBody>
      </ns0:sp>
      <ns0:sp>
        <ns0:nvSpPr>
          <ns0:cNvPr id="58" name="Text 55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CUSTOMER SUPPORT, WHERE AI HELPS</ns1:t>
            </ns1:r>
            <ns1:endParaRPr lang="en-US" sz="3300" dirty="0"/>
          </ns1:p>
        </ns0:txBody>
      </ns0:sp>
      <ns0:sp>
        <ns0:nvSpPr>
          <ns0:cNvPr id="59" name="Text 56"/>
          <ns0:cNvSpPr/>
          <ns0:nvPr/>
        </ns0:nvSpPr>
        <ns0:spPr>
          <ns1:xfrm>
            <ns1:off x="530352" y="1408176"/>
            <ns1:ext cx="7040880" cy="34747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 fontScale="85000" lnSpcReduction="20000"/>
          </ns1:bodyPr>
          <ns1:lstStyle/>
          <ns1:p>
            <ns1:pPr marL="0" indent="0">
              <ns1:buNone/>
            </ns1:pPr>
            <ns1:r>
              <ns1:rPr lang="en-US" sz="1530" b="1" dirty="0">
                <ns1:solidFill>
                  <ns1:srgbClr val="19212D"/>
                </ns1:solidFill>
              </ns1:rPr>
              <ns1:t>Clear issue summaries, policy takeaways, and next-step options — without rewriting the same thing every day.</ns1:t>
            </ns1:r>
            <ns1:endParaRPr lang="en-US" sz="1530" dirty="0"/>
          </ns1:p>
        </ns0:txBody>
      </ns0:sp>
      <ns0:sp>
        <ns0:nvSpPr>
          <ns0:cNvPr id="60" name="Shape 57"/>
          <ns0:cNvSpPr/>
          <ns0:nvPr/>
        </ns0:nvSpPr>
        <ns0:spPr>
          <ns1:xfrm>
            <ns1:off x="658368" y="1828800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DF5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1" name="Shape 58"/>
          <ns0:cNvSpPr/>
          <ns0:nvPr/>
        </ns0:nvSpPr>
        <ns0:spPr>
          <ns1:xfrm>
            <ns1:off x="786384" y="1956816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2" name="Text 59"/>
          <ns0:cNvSpPr/>
          <ns0:nvPr/>
        </ns0:nvSpPr>
        <ns0:spPr>
          <ns1:xfrm>
            <ns1:off x="813816" y="2061972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📸</ns1:t>
            </ns1:r>
            <ns1:endParaRPr lang="en-US" dirty="0"/>
          </ns1:p>
        </ns0:txBody>
      </ns0:sp>
      <ns0:sp>
        <ns0:nvSpPr>
          <ns0:cNvPr id="63" name="Text 60"/>
          <ns0:cNvSpPr/>
          <ns0:nvPr/>
        </ns0:nvSpPr>
        <ns0:spPr>
          <ns1:xfrm>
            <ns1:off x="1371600" y="1965960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Notes + context</ns1:t>
            </ns1:r>
            <ns1:endParaRPr lang="en-US" sz="1430" dirty="0"/>
          </ns1:p>
        </ns0:txBody>
      </ns0:sp>
      <ns0:sp>
        <ns0:nvSpPr>
          <ns0:cNvPr id="64" name="Text 61"/>
          <ns0:cNvSpPr/>
          <ns0:nvPr/>
        </ns0:nvSpPr>
        <ns0:spPr>
          <ns1:xfrm>
            <ns1:off x="1371600" y="2359152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issue summaries and handover notes</ns1:t>
            </ns1:r>
            <ns1:endParaRPr lang="en-US" sz="1120" dirty="0"/>
          </ns1:p>
        </ns0:txBody>
      </ns0:sp>
      <ns0:sp>
        <ns0:nvSpPr>
          <ns0:cNvPr id="65" name="Shape 62"/>
          <ns0:cNvSpPr/>
          <ns0:nvPr/>
        </ns0:nvSpPr>
        <ns0:spPr>
          <ns1:xfrm>
            <ns1:off x="4517136" y="1828800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6" name="Shape 63"/>
          <ns0:cNvSpPr/>
          <ns0:nvPr/>
        </ns0:nvSpPr>
        <ns0:spPr>
          <ns1:xfrm>
            <ns1:off x="4645152" y="1956816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7" name="Text 64"/>
          <ns0:cNvSpPr/>
          <ns0:nvPr/>
        </ns0:nvSpPr>
        <ns0:spPr>
          <ns1:xfrm>
            <ns1:off x="4672584" y="2061972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💬</ns1:t>
            </ns1:r>
            <ns1:endParaRPr lang="en-US" dirty="0"/>
          </ns1:p>
        </ns0:txBody>
      </ns0:sp>
      <ns0:sp>
        <ns0:nvSpPr>
          <ns0:cNvPr id="68" name="Text 65"/>
          <ns0:cNvSpPr/>
          <ns0:nvPr/>
        </ns0:nvSpPr>
        <ns0:spPr>
          <ns1:xfrm>
            <ns1:off x="5230368" y="1965960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Customer explanation</ns1:t>
            </ns1:r>
            <ns1:endParaRPr lang="en-US" sz="1430" dirty="0"/>
          </ns1:p>
        </ns0:txBody>
      </ns0:sp>
      <ns0:sp>
        <ns0:nvSpPr>
          <ns0:cNvPr id="69" name="Text 66"/>
          <ns0:cNvSpPr/>
          <ns0:nvPr/>
        </ns0:nvSpPr>
        <ns0:spPr>
          <ns1:xfrm>
            <ns1:off x="5230368" y="2359152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status, next steps, timing, ownership</ns1:t>
            </ns1:r>
            <ns1:endParaRPr lang="en-US" sz="1120" dirty="0"/>
          </ns1:p>
        </ns0:txBody>
      </ns0:sp>
      <ns0:sp>
        <ns0:nvSpPr>
          <ns0:cNvPr id="70" name="Shape 67"/>
          <ns0:cNvSpPr/>
          <ns0:nvPr/>
        </ns0:nvSpPr>
        <ns0:spPr>
          <ns1:xfrm>
            <ns1:off x="658368" y="2889504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DF5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1" name="Shape 68"/>
          <ns0:cNvSpPr/>
          <ns0:nvPr/>
        </ns0:nvSpPr>
        <ns0:spPr>
          <ns1:xfrm>
            <ns1:off x="786384" y="3017520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2" name="Text 69"/>
          <ns0:cNvSpPr/>
          <ns0:nvPr/>
        </ns0:nvSpPr>
        <ns0:spPr>
          <ns1:xfrm>
            <ns1:off x="813816" y="3122676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📦</ns1:t>
            </ns1:r>
            <ns1:endParaRPr lang="en-US" dirty="0"/>
          </ns1:p>
        </ns0:txBody>
      </ns0:sp>
      <ns0:sp>
        <ns0:nvSpPr>
          <ns0:cNvPr id="73" name="Text 70"/>
          <ns0:cNvSpPr/>
          <ns0:nvPr/>
        </ns0:nvSpPr>
        <ns0:spPr>
          <ns1:xfrm>
            <ns1:off x="1371600" y="3026664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Documents + policies</ns1:t>
            </ns1:r>
            <ns1:endParaRPr lang="en-US" sz="1430" dirty="0"/>
          </ns1:p>
        </ns0:txBody>
      </ns0:sp>
      <ns0:sp>
        <ns0:nvSpPr>
          <ns0:cNvPr id="74" name="Text 71"/>
          <ns0:cNvSpPr/>
          <ns0:nvPr/>
        </ns0:nvSpPr>
        <ns0:spPr>
          <ns1:xfrm>
            <ns1:off x="1371600" y="3419856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 fontScale="92500"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turn long instructions into quick takeaways</ns1:t>
            </ns1:r>
            <ns1:endParaRPr lang="en-US" sz="1120" dirty="0"/>
          </ns1:p>
        </ns0:txBody>
      </ns0:sp>
      <ns0:sp>
        <ns0:nvSpPr>
          <ns0:cNvPr id="75" name="Shape 72"/>
          <ns0:cNvSpPr/>
          <ns0:nvPr/>
        </ns0:nvSpPr>
        <ns0:spPr>
          <ns1:xfrm>
            <ns1:off x="4517136" y="2889504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6" name="Shape 73"/>
          <ns0:cNvSpPr/>
          <ns0:nvPr/>
        </ns0:nvSpPr>
        <ns0:spPr>
          <ns1:xfrm>
            <ns1:off x="4645152" y="3017520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7" name="Text 74"/>
          <ns0:cNvSpPr/>
          <ns0:nvPr/>
        </ns0:nvSpPr>
        <ns0:spPr>
          <ns1:xfrm>
            <ns1:off x="4672584" y="3122676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🔧</ns1:t>
            </ns1:r>
            <ns1:endParaRPr lang="en-US" dirty="0"/>
          </ns1:p>
        </ns0:txBody>
      </ns0:sp>
      <ns0:sp>
        <ns0:nvSpPr>
          <ns0:cNvPr id="78" name="Text 75"/>
          <ns0:cNvSpPr/>
          <ns0:nvPr/>
        </ns0:nvSpPr>
        <ns0:spPr>
          <ns1:xfrm>
            <ns1:off x="5230368" y="3026664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Troubleshooting</ns1:t>
            </ns1:r>
            <ns1:endParaRPr lang="en-US" sz="1430" dirty="0"/>
          </ns1:p>
        </ns0:txBody>
      </ns0:sp>
      <ns0:sp>
        <ns0:nvSpPr>
          <ns0:cNvPr id="79" name="Text 76"/>
          <ns0:cNvSpPr/>
          <ns0:nvPr/>
        </ns0:nvSpPr>
        <ns0:spPr>
          <ns1:xfrm>
            <ns1:off x="5230368" y="3419856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checklists for common repeat problems</ns1:t>
            </ns1:r>
            <ns1:endParaRPr lang="en-US" sz="1120" dirty="0"/>
          </ns1:p>
        </ns0:txBody>
      </ns0:sp>
      <ns0:sp>
        <ns0:nvSpPr>
          <ns0:cNvPr id="80" name="Shape 77"/>
          <ns0:cNvSpPr/>
          <ns0:nvPr/>
        </ns0:nvSpPr>
        <ns0:spPr>
          <ns1:xfrm>
            <ns1:off x="658368" y="3950208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DF5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1" name="Shape 78"/>
          <ns0:cNvSpPr/>
          <ns0:nvPr/>
        </ns0:nvSpPr>
        <ns0:spPr>
          <ns1:xfrm>
            <ns1:off x="786384" y="4078224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2" name="Text 79"/>
          <ns0:cNvSpPr/>
          <ns0:nvPr/>
        </ns0:nvSpPr>
        <ns0:spPr>
          <ns1:xfrm>
            <ns1:off x="813816" y="4183380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↩</ns1:t>
            </ns1:r>
            <ns1:endParaRPr lang="en-US" dirty="0"/>
          </ns1:p>
        </ns0:txBody>
      </ns0:sp>
      <ns0:sp>
        <ns0:nvSpPr>
          <ns0:cNvPr id="83" name="Text 80"/>
          <ns0:cNvSpPr/>
          <ns0:nvPr/>
        </ns0:nvSpPr>
        <ns0:spPr>
          <ns1:xfrm>
            <ns1:off x="1371600" y="4087368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Follow-up</ns1:t>
            </ns1:r>
            <ns1:endParaRPr lang="en-US" sz="1430" dirty="0"/>
          </ns1:p>
        </ns0:txBody>
      </ns0:sp>
      <ns0:sp>
        <ns0:nvSpPr>
          <ns0:cNvPr id="84" name="Text 81"/>
          <ns0:cNvSpPr/>
          <ns0:nvPr/>
        </ns0:nvSpPr>
        <ns0:spPr>
          <ns1:xfrm>
            <ns1:off x="1371600" y="4480560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notes and recommended next actions</ns1:t>
            </ns1:r>
            <ns1:endParaRPr lang="en-US" sz="1120" dirty="0"/>
          </ns1:p>
        </ns0:txBody>
      </ns0:sp>
      <ns0:sp>
        <ns0:nvSpPr>
          <ns0:cNvPr id="85" name="Shape 82"/>
          <ns0:cNvSpPr/>
          <ns0:nvPr/>
        </ns0:nvSpPr>
        <ns0:spPr>
          <ns1:xfrm>
            <ns1:off x="658368" y="5065776"/>
            <ns1:ext cx="7040880" cy="493776"/>
          </ns1:xfrm>
          <ns1:prstGeom prst="roundRect">
            <ns1:avLst>
              <ns1:gd name="adj" fmla="val 18519"/>
            </ns1:avLst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6" name="Text 83"/>
          <ns0:cNvSpPr/>
          <ns0:nvPr/>
        </ns0:nvSpPr>
        <ns0:spPr>
          <ns1:xfrm>
            <ns1:off x="859536" y="5175504"/>
            <ns1:ext cx="6638544" cy="31089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200" b="1" dirty="0">
                <ns1:solidFill>
                  <ns1:srgbClr val="101828"/>
                </ns1:solidFill>
              </ns1:rPr>
              <ns1:t>Ask: Explain this issue simply, likely cause, and next-step options.</ns1:t>
            </ns1:r>
            <ns1:endParaRPr lang="en-US" sz="1200" dirty="0"/>
          </ns1:p>
        </ns0:txBody>
      </ns0:sp>
      <ns0:sp>
        <ns0:nvSpPr>
          <ns0:cNvPr id="87" name="Shape 84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8" name="Text 85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89" name="Shape 86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0" name="Text 87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91" name="Text 88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7/19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8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7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" name="Shape 6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0" name="Shape 8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6" name="Shape 14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7" name="Shape 25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4" name="Shape 32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345168" y="1455312"/>
            <ns1:ext cx="2267712" cy="1606511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98C8C"/>
                </ns1:solidFill>
              </ns1:rPr>
              <ns1:t>Office work gets faster when long threads become clear actions.</ns1:t>
            </ns1:r>
            <ns1:endParaRPr lang="en-US" sz="1600" dirty="0">
              <ns1:solidFill>
                <ns1:srgbClr val="098C8C"/>
              </ns1:solidFill>
            </ns1:endParaRPr>
          </ns1:p>
        </ns0:txBody>
      </ns0:sp>
      <ns0:sp>
        <ns0:nvSpPr>
          <ns0:cNvPr id="56" name="Text 53"/>
          <ns0:cNvSpPr/>
          <ns0:nvPr/>
        </ns0:nvSpPr>
        <ns0:spPr>
          <ns1:xfrm>
            <ns1:off x="502920" y="630936"/>
            <ns1:ext cx="3474720" cy="18288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080" b="1" dirty="0">
                <ns1:solidFill>
                  <ns1:srgbClr val="098C8C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▣ OFFICE TEAM</ns1:t>
            </ns1:r>
            <ns1:endParaRPr lang="en-US" sz="108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OFFICE TEAM, WHERE AI HELPS</ns1:t>
            </ns1:r>
            <ns1:endParaRPr lang="en-US" sz="3300" dirty="0"/>
          </ns1:p>
        </ns0:txBody>
      </ns0:sp>
      <ns0:sp>
        <ns0:nvSpPr>
          <ns0:cNvPr id="58" name="Text 55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OFFICE TEAM, WHERE AI HELPS</ns1:t>
            </ns1:r>
            <ns1:endParaRPr lang="en-US" sz="3300" dirty="0"/>
          </ns1:p>
        </ns0:txBody>
      </ns0:sp>
      <ns0:sp>
        <ns0:nvSpPr>
          <ns0:cNvPr id="59" name="Text 56"/>
          <ns0:cNvSpPr/>
          <ns0:nvPr/>
        </ns0:nvSpPr>
        <ns0:spPr>
          <ns1:xfrm>
            <ns1:off x="530352" y="1408176"/>
            <ns1:ext cx="7040880" cy="34747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 fontScale="85000" lnSpcReduction="10000"/>
          </ns1:bodyPr>
          <ns1:lstStyle/>
          <ns1:p>
            <ns1:pPr marL="0" indent="0">
              <ns1:buNone/>
            </ns1:pPr>
            <ns1:r>
              <ns1:rPr lang="en-US" sz="1530" b="1" dirty="0">
                <ns1:solidFill>
                  <ns1:srgbClr val="19212D"/>
                </ns1:solidFill>
              </ns1:rPr>
              <ns1:t>Fewer tabs. Fewer copy-paste marathons. Fewer “who promised what to whom?” moments.</ns1:t>
            </ns1:r>
            <ns1:endParaRPr lang="en-US" sz="1530" dirty="0"/>
          </ns1:p>
        </ns0:txBody>
      </ns0:sp>
      <ns0:sp>
        <ns0:nvSpPr>
          <ns0:cNvPr id="60" name="Shape 57"/>
          <ns0:cNvSpPr/>
          <ns0:nvPr/>
        </ns0:nvSpPr>
        <ns0:spPr>
          <ns1:xfrm>
            <ns1:off x="658368" y="1828800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DF5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1" name="Shape 58"/>
          <ns0:cNvSpPr/>
          <ns0:nvPr/>
        </ns0:nvSpPr>
        <ns0:spPr>
          <ns1:xfrm>
            <ns1:off x="786384" y="1956816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2" name="Text 59"/>
          <ns0:cNvSpPr/>
          <ns0:nvPr/>
        </ns0:nvSpPr>
        <ns0:spPr>
          <ns1:xfrm>
            <ns1:off x="813816" y="2061972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✉️</ns1:t>
            </ns1:r>
            <ns1:endParaRPr lang="en-US" dirty="0"/>
          </ns1:p>
        </ns0:txBody>
      </ns0:sp>
      <ns0:sp>
        <ns0:nvSpPr>
          <ns0:cNvPr id="63" name="Text 60"/>
          <ns0:cNvSpPr/>
          <ns0:nvPr/>
        </ns0:nvSpPr>
        <ns0:spPr>
          <ns1:xfrm>
            <ns1:off x="1371600" y="1965960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Draft email replies</ns1:t>
            </ns1:r>
            <ns1:endParaRPr lang="en-US" sz="1430" dirty="0"/>
          </ns1:p>
        </ns0:txBody>
      </ns0:sp>
      <ns0:sp>
        <ns0:nvSpPr>
          <ns0:cNvPr id="64" name="Text 61"/>
          <ns0:cNvSpPr/>
          <ns0:nvPr/>
        </ns0:nvSpPr>
        <ns0:spPr>
          <ns1:xfrm>
            <ns1:off x="1371600" y="2359152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faster first pass</ns1:t>
            </ns1:r>
            <ns1:endParaRPr lang="en-US" sz="1120" dirty="0"/>
          </ns1:p>
        </ns0:txBody>
      </ns0:sp>
      <ns0:sp>
        <ns0:nvSpPr>
          <ns0:cNvPr id="65" name="Shape 62"/>
          <ns0:cNvSpPr/>
          <ns0:nvPr/>
        </ns0:nvSpPr>
        <ns0:spPr>
          <ns1:xfrm>
            <ns1:off x="4517136" y="1828800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6" name="Shape 63"/>
          <ns0:cNvSpPr/>
          <ns0:nvPr/>
        </ns0:nvSpPr>
        <ns0:spPr>
          <ns1:xfrm>
            <ns1:off x="4645152" y="1956816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67" name="Text 64"/>
          <ns0:cNvSpPr/>
          <ns0:nvPr/>
        </ns0:nvSpPr>
        <ns0:spPr>
          <ns1:xfrm>
            <ns1:off x="4672584" y="2061972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🧵</ns1:t>
            </ns1:r>
            <ns1:endParaRPr lang="en-US" dirty="0"/>
          </ns1:p>
        </ns0:txBody>
      </ns0:sp>
      <ns0:sp>
        <ns0:nvSpPr>
          <ns0:cNvPr id="68" name="Text 65"/>
          <ns0:cNvSpPr/>
          <ns0:nvPr/>
        </ns0:nvSpPr>
        <ns0:spPr>
          <ns1:xfrm>
            <ns1:off x="5230368" y="1965960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Summarise threads</ns1:t>
            </ns1:r>
            <ns1:endParaRPr lang="en-US" sz="1430" dirty="0"/>
          </ns1:p>
        </ns0:txBody>
      </ns0:sp>
      <ns0:sp>
        <ns0:nvSpPr>
          <ns0:cNvPr id="69" name="Text 66"/>
          <ns0:cNvSpPr/>
          <ns0:nvPr/>
        </ns0:nvSpPr>
        <ns0:spPr>
          <ns1:xfrm>
            <ns1:off x="5230368" y="2359152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status, risks, next action</ns1:t>
            </ns1:r>
            <ns1:endParaRPr lang="en-US" sz="1120" dirty="0"/>
          </ns1:p>
        </ns0:txBody>
      </ns0:sp>
      <ns0:sp>
        <ns0:nvSpPr>
          <ns0:cNvPr id="70" name="Shape 67"/>
          <ns0:cNvSpPr/>
          <ns0:nvPr/>
        </ns0:nvSpPr>
        <ns0:spPr>
          <ns1:xfrm>
            <ns1:off x="658368" y="2889504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DF5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1" name="Shape 68"/>
          <ns0:cNvSpPr/>
          <ns0:nvPr/>
        </ns0:nvSpPr>
        <ns0:spPr>
          <ns1:xfrm>
            <ns1:off x="786384" y="3017520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2" name="Text 69"/>
          <ns0:cNvSpPr/>
          <ns0:nvPr/>
        </ns0:nvSpPr>
        <ns0:spPr>
          <ns1:xfrm>
            <ns1:off x="813816" y="3122676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☎️</ns1:t>
            </ns1:r>
            <ns1:endParaRPr lang="en-US" dirty="0"/>
          </ns1:p>
        </ns0:txBody>
      </ns0:sp>
      <ns0:sp>
        <ns0:nvSpPr>
          <ns0:cNvPr id="73" name="Text 70"/>
          <ns0:cNvSpPr/>
          <ns0:nvPr/>
        </ns0:nvSpPr>
        <ns0:spPr>
          <ns1:xfrm>
            <ns1:off x="1371600" y="3026664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Call notes</ns1:t>
            </ns1:r>
            <ns1:endParaRPr lang="en-US" sz="1430" dirty="0"/>
          </ns1:p>
        </ns0:txBody>
      </ns0:sp>
      <ns0:sp>
        <ns0:nvSpPr>
          <ns0:cNvPr id="74" name="Text 71"/>
          <ns0:cNvSpPr/>
          <ns0:nvPr/>
        </ns0:nvSpPr>
        <ns0:spPr>
          <ns1:xfrm>
            <ns1:off x="1371600" y="3419856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turn into action lists</ns1:t>
            </ns1:r>
            <ns1:endParaRPr lang="en-US" sz="1120" dirty="0"/>
          </ns1:p>
        </ns0:txBody>
      </ns0:sp>
      <ns0:sp>
        <ns0:nvSpPr>
          <ns0:cNvPr id="75" name="Shape 72"/>
          <ns0:cNvSpPr/>
          <ns0:nvPr/>
        </ns0:nvSpPr>
        <ns0:spPr>
          <ns1:xfrm>
            <ns1:off x="4517136" y="2889504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FFF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6" name="Shape 73"/>
          <ns0:cNvSpPr/>
          <ns0:nvPr/>
        </ns0:nvSpPr>
        <ns0:spPr>
          <ns1:xfrm>
            <ns1:off x="4645152" y="3017520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7" name="Text 74"/>
          <ns0:cNvSpPr/>
          <ns0:nvPr/>
        </ns0:nvSpPr>
        <ns0:spPr>
          <ns1:xfrm>
            <ns1:off x="4672584" y="3122676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🤝</ns1:t>
            </ns1:r>
            <ns1:endParaRPr lang="en-US" dirty="0"/>
          </ns1:p>
        </ns0:txBody>
      </ns0:sp>
      <ns0:sp>
        <ns0:nvSpPr>
          <ns0:cNvPr id="78" name="Text 75"/>
          <ns0:cNvSpPr/>
          <ns0:nvPr/>
        </ns0:nvSpPr>
        <ns0:spPr>
          <ns1:xfrm>
            <ns1:off x="5230368" y="3026664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Follow-ups</ns1:t>
            </ns1:r>
            <ns1:endParaRPr lang="en-US" sz="1430" dirty="0"/>
          </ns1:p>
        </ns0:txBody>
      </ns0:sp>
      <ns0:sp>
        <ns0:nvSpPr>
          <ns0:cNvPr id="79" name="Text 76"/>
          <ns0:cNvSpPr/>
          <ns0:nvPr/>
        </ns0:nvSpPr>
        <ns0:spPr>
          <ns1:xfrm>
            <ns1:off x="5230368" y="3419856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polite, consistent reminders</ns1:t>
            </ns1:r>
            <ns1:endParaRPr lang="en-US" sz="1120" dirty="0"/>
          </ns1:p>
        </ns0:txBody>
      </ns0:sp>
      <ns0:sp>
        <ns0:nvSpPr>
          <ns0:cNvPr id="80" name="Shape 77"/>
          <ns0:cNvSpPr/>
          <ns0:nvPr/>
        </ns0:nvSpPr>
        <ns0:spPr>
          <ns1:xfrm>
            <ns1:off x="658368" y="3950208"/>
            <ns1:ext cx="3520440" cy="932688"/>
          </ns1:xfrm>
          <ns1:prstGeom prst="roundRect">
            <ns1:avLst>
              <ns1:gd name="adj" fmla="val 11765"/>
            </ns1:avLst>
          </ns1:prstGeom>
          <ns1:solidFill>
            <ns1:srgbClr val="FFFDF5"/>
          </ns1:solidFill>
          <ns1:ln w="13970">
            <ns1:solidFill>
              <ns1:srgbClr val="E3DDCA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1" name="Shape 78"/>
          <ns0:cNvSpPr/>
          <ns0:nvPr/>
        </ns0:nvSpPr>
        <ns0:spPr>
          <ns1:xfrm>
            <ns1:off x="786384" y="4078224"/>
            <ns1:ext cx="438912" cy="438912"/>
          </ns1:xfrm>
          <ns1:prstGeom prst="ellipse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2" name="Text 79"/>
          <ns0:cNvSpPr/>
          <ns0:nvPr/>
        </ns0:nvSpPr>
        <ns0:spPr>
          <ns1:xfrm>
            <ns1:off x="813816" y="4183380"/>
            <ns1:ext cx="384048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b="1" dirty="0">
                <ns1:solidFill>
                  <ns1:srgbClr val="000000"/>
                </ns1:solidFill>
              </ns1:rPr>
              <ns1:t>📋</ns1:t>
            </ns1:r>
            <ns1:endParaRPr lang="en-US" dirty="0"/>
          </ns1:p>
        </ns0:txBody>
      </ns0:sp>
      <ns0:sp>
        <ns0:nvSpPr>
          <ns0:cNvPr id="83" name="Text 80"/>
          <ns0:cNvSpPr/>
          <ns0:nvPr/>
        </ns0:nvSpPr>
        <ns0:spPr>
          <ns1:xfrm>
            <ns1:off x="1371600" y="4087368"/>
            <ns1:ext cx="2651760" cy="228600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430" b="1" dirty="0">
                <ns1:solidFill>
                  <ns1:srgbClr val="101828"/>
                </ns1:solidFill>
              </ns1:rPr>
              <ns1:t>SOPs</ns1:t>
            </ns1:r>
            <ns1:endParaRPr lang="en-US" sz="1430" dirty="0"/>
          </ns1:p>
        </ns0:txBody>
      </ns0:sp>
      <ns0:sp>
        <ns0:nvSpPr>
          <ns0:cNvPr id="84" name="Text 81"/>
          <ns0:cNvSpPr/>
          <ns0:nvPr/>
        </ns0:nvSpPr>
        <ns0:spPr>
          <ns1:xfrm>
            <ns1:off x="1371600" y="4480560"/>
            <ns1:ext cx="2651760" cy="25603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t">
            <ns1:normAutofit/>
          </ns1:bodyPr>
          <ns1:lstStyle/>
          <ns1:p>
            <ns1:pPr marL="0" indent="0">
              <ns1:buNone/>
            </ns1:pPr>
            <ns1:r>
              <ns1:rPr lang="en-US" sz="1120" dirty="0">
                <ns1:solidFill>
                  <ns1:srgbClr val="19212D"/>
                </ns1:solidFill>
              </ns1:rPr>
              <ns1:t>first-pass process docs</ns1:t>
            </ns1:r>
            <ns1:endParaRPr lang="en-US" sz="1120" dirty="0"/>
          </ns1:p>
        </ns0:txBody>
      </ns0:sp>
      <ns0:sp>
        <ns0:nvSpPr>
          <ns0:cNvPr id="85" name="Shape 82"/>
          <ns0:cNvSpPr/>
          <ns0:nvPr/>
        </ns0:nvSpPr>
        <ns0:spPr>
          <ns1:xfrm>
            <ns1:off x="658368" y="5065776"/>
            <ns1:ext cx="7040880" cy="493776"/>
          </ns1:xfrm>
          <ns1:prstGeom prst="roundRect">
            <ns1:avLst>
              <ns1:gd name="adj" fmla="val 18519"/>
            </ns1:avLst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6" name="Text 83"/>
          <ns0:cNvSpPr/>
          <ns0:nvPr/>
        </ns0:nvSpPr>
        <ns0:spPr>
          <ns1:xfrm>
            <ns1:off x="859536" y="5175504"/>
            <ns1:ext cx="6638544" cy="31089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200" b="1" dirty="0">
                <ns1:solidFill>
                  <ns1:srgbClr val="101828"/>
                </ns1:solidFill>
              </ns1:rPr>
              <ns1:t>Summarise this email chain into status, risks, and next action.</ns1:t>
            </ns1:r>
            <ns1:endParaRPr lang="en-US" sz="1200" dirty="0"/>
          </ns1:p>
        </ns0:txBody>
      </ns0:sp>
      <ns0:sp>
        <ns0:nvSpPr>
          <ns0:cNvPr id="87" name="Shape 84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8" name="Text 85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89" name="Shape 86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90" name="Text 87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91" name="Text 88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8/19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slides/slide9.xml><?xml version="1.0" encoding="utf-8"?>
<ns0:sld xmlns:ns0="http://schemas.openxmlformats.org/presentationml/2006/main" xmlns:ns1="http://schemas.openxmlformats.org/drawingml/2006/main" xmlns:ns2="http://schemas.openxmlformats.org/officeDocument/2006/relationships">
  <ns0:cSld name="Slide 8">
    <ns0:bg>
      <ns0:bgPr>
        <ns1:solidFill>
          <ns1:srgbClr val="F7F4EA"/>
        </ns1:solidFill>
        <ns1:effectLst/>
      </ns0:bgPr>
    </ns0:bg>
    <ns0:spTree>
      <ns0:nvGrpSpPr>
        <ns0:cNvPr id="1" name="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" name="Shape 0"/>
          <ns0:cNvSpPr/>
          <ns0:nvPr/>
        </ns0:nvSpPr>
        <ns0:spPr>
          <ns1:xfrm>
            <ns1:off x="384048" y="256032"/>
            <ns1:ext cx="2423160" cy="320040"/>
          </ns1:xfrm>
          <ns1:prstGeom prst="roundRect">
            <ns1:avLst>
              <ns1:gd name="adj" fmla="val 22857"/>
            </ns1:avLst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" name="Text 1"/>
          <ns0:cNvSpPr/>
          <ns0:nvPr/>
        </ns0:nvSpPr>
        <ns0:spPr>
          <ns1:xfrm>
            <ns1:off x="502920" y="329184"/>
            <ns1:ext cx="2194560" cy="1188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920" b="1" dirty="0">
                <ns1:solidFill>
                  <ns1:srgbClr val="FFC928"/>
                </ns1:solidFill>
              </ns1:rPr>
              <ns1:t>⚡  AI HELP</ns1:t>
            </ns1:r>
            <ns1:endParaRPr lang="en-US" sz="920" dirty="0"/>
          </ns1:p>
        </ns0:txBody>
      </ns0:sp>
      <ns0:sp>
        <ns0:nvSpPr>
          <ns0:cNvPr id="4" name="Shape 2"/>
          <ns0:cNvSpPr/>
          <ns0:nvPr/>
        </ns0:nvSpPr>
        <ns0:spPr>
          <ns1:xfrm>
            <ns1:off x="41148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" name="Shape 3"/>
          <ns0:cNvSpPr/>
          <ns0:nvPr/>
        </ns0:nvSpPr>
        <ns0:spPr>
          <ns1:xfrm>
            <ns1:off x="41148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6" name="Shape 4"/>
          <ns0:cNvSpPr/>
          <ns0:nvPr/>
        </ns0:nvSpPr>
        <ns0:spPr>
          <ns1:xfrm>
            <ns1:off x="41148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" name="Shape 5"/>
          <ns0:cNvSpPr/>
          <ns0:nvPr/>
        </ns0:nvSpPr>
        <ns0:spPr>
          <ns1:xfrm>
            <ns1:off x="79552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8" name="Shape 6"/>
          <ns0:cNvSpPr/>
          <ns0:nvPr/>
        </ns0:nvSpPr>
        <ns0:spPr>
          <ns1:xfrm>
            <ns1:off x="79552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9" name="Shape 7"/>
          <ns0:cNvSpPr/>
          <ns0:nvPr/>
        </ns0:nvSpPr>
        <ns0:spPr>
          <ns1:xfrm>
            <ns1:off x="117957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10" name="Shape 8"/>
          <ns0:cNvSpPr/>
          <ns0:nvPr/>
        </ns0:nvSpPr>
        <ns0:spPr>
          <ns1:xfrm>
            <ns1:off x="117957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11" name="Shape 9"/>
          <ns0:cNvSpPr/>
          <ns0:nvPr/>
        </ns0:nvSpPr>
        <ns0:spPr>
          <ns1:xfrm>
            <ns1:off x="156362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12" name="Shape 10"/>
          <ns0:cNvSpPr/>
          <ns0:nvPr/>
        </ns0:nvSpPr>
        <ns0:spPr>
          <ns1:xfrm>
            <ns1:off x="156362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13" name="Shape 11"/>
          <ns0:cNvSpPr/>
          <ns0:nvPr/>
        </ns0:nvSpPr>
        <ns0:spPr>
          <ns1:xfrm>
            <ns1:off x="156362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4" name="Shape 12"/>
          <ns0:cNvSpPr/>
          <ns0:nvPr/>
        </ns0:nvSpPr>
        <ns0:spPr>
          <ns1:xfrm>
            <ns1:off x="233172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5" name="Shape 13"/>
          <ns0:cNvSpPr/>
          <ns0:nvPr/>
        </ns0:nvSpPr>
        <ns0:spPr>
          <ns1:xfrm>
            <ns1:off x="233172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16" name="Shape 14"/>
          <ns0:cNvSpPr/>
          <ns0:nvPr/>
        </ns0:nvSpPr>
        <ns0:spPr>
          <ns1:xfrm>
            <ns1:off x="233172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17" name="Shape 15"/>
          <ns0:cNvSpPr/>
          <ns0:nvPr/>
        </ns0:nvSpPr>
        <ns0:spPr>
          <ns1:xfrm>
            <ns1:off x="271576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18" name="Shape 16"/>
          <ns0:cNvSpPr/>
          <ns0:nvPr/>
        </ns0:nvSpPr>
        <ns0:spPr>
          <ns1:xfrm>
            <ns1:off x="271576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19" name="Shape 17"/>
          <ns0:cNvSpPr/>
          <ns0:nvPr/>
        </ns0:nvSpPr>
        <ns0:spPr>
          <ns1:xfrm>
            <ns1:off x="309981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20" name="Shape 18"/>
          <ns0:cNvSpPr/>
          <ns0:nvPr/>
        </ns0:nvSpPr>
        <ns0:spPr>
          <ns1:xfrm>
            <ns1:off x="309981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21" name="Shape 19"/>
          <ns0:cNvSpPr/>
          <ns0:nvPr/>
        </ns0:nvSpPr>
        <ns0:spPr>
          <ns1:xfrm>
            <ns1:off x="348386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22" name="Shape 20"/>
          <ns0:cNvSpPr/>
          <ns0:nvPr/>
        </ns0:nvSpPr>
        <ns0:spPr>
          <ns1:xfrm>
            <ns1:off x="348386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23" name="Shape 21"/>
          <ns0:cNvSpPr/>
          <ns0:nvPr/>
        </ns0:nvSpPr>
        <ns0:spPr>
          <ns1:xfrm>
            <ns1:off x="348386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24" name="Shape 22"/>
          <ns0:cNvSpPr/>
          <ns0:nvPr/>
        </ns0:nvSpPr>
        <ns0:spPr>
          <ns1:xfrm>
            <ns1:off x="463600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25" name="Shape 23"/>
          <ns0:cNvSpPr/>
          <ns0:nvPr/>
        </ns0:nvSpPr>
        <ns0:spPr>
          <ns1:xfrm>
            <ns1:off x="463600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26" name="Shape 24"/>
          <ns0:cNvSpPr/>
          <ns0:nvPr/>
        </ns0:nvSpPr>
        <ns0:spPr>
          <ns1:xfrm>
            <ns1:off x="502005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27" name="Shape 25"/>
          <ns0:cNvSpPr/>
          <ns0:nvPr/>
        </ns0:nvSpPr>
        <ns0:spPr>
          <ns1:xfrm>
            <ns1:off x="502005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28" name="Shape 26"/>
          <ns0:cNvSpPr/>
          <ns0:nvPr/>
        </ns0:nvSpPr>
        <ns0:spPr>
          <ns1:xfrm>
            <ns1:off x="540410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29" name="Shape 27"/>
          <ns0:cNvSpPr/>
          <ns0:nvPr/>
        </ns0:nvSpPr>
        <ns0:spPr>
          <ns1:xfrm>
            <ns1:off x="540410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30" name="Shape 28"/>
          <ns0:cNvSpPr/>
          <ns0:nvPr/>
        </ns0:nvSpPr>
        <ns0:spPr>
          <ns1:xfrm>
            <ns1:off x="540410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1" name="Shape 29"/>
          <ns0:cNvSpPr/>
          <ns0:nvPr/>
        </ns0:nvSpPr>
        <ns0:spPr>
          <ns1:xfrm>
            <ns1:off x="6556248" y="301752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32" name="Shape 30"/>
          <ns0:cNvSpPr/>
          <ns0:nvPr/>
        </ns0:nvSpPr>
        <ns0:spPr>
          <ns1:xfrm>
            <ns1:off x="6556248" y="4937760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33" name="Shape 31"/>
          <ns0:cNvSpPr/>
          <ns0:nvPr/>
        </ns0:nvSpPr>
        <ns0:spPr>
          <ns1:xfrm>
            <ns1:off x="6940296" y="263347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34" name="Shape 32"/>
          <ns0:cNvSpPr/>
          <ns0:nvPr/>
        </ns0:nvSpPr>
        <ns0:spPr>
          <ns1:xfrm>
            <ns1:off x="6940296" y="4553712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35" name="Shape 33"/>
          <ns0:cNvSpPr/>
          <ns0:nvPr/>
        </ns0:nvSpPr>
        <ns0:spPr>
          <ns1:xfrm>
            <ns1:off x="7324344" y="224942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36" name="Shape 34"/>
          <ns0:cNvSpPr/>
          <ns0:nvPr/>
        </ns0:nvSpPr>
        <ns0:spPr>
          <ns1:xfrm>
            <ns1:off x="7324344" y="416966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37" name="Shape 35"/>
          <ns0:cNvSpPr/>
          <ns0:nvPr/>
        </ns0:nvSpPr>
        <ns0:spPr>
          <ns1:xfrm>
            <ns1:off x="7324344" y="6089904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8" name="Shape 36"/>
          <ns0:cNvSpPr/>
          <ns0:nvPr/>
        </ns0:nvSpPr>
        <ns0:spPr>
          <ns1:xfrm>
            <ns1:off x="8092440" y="148132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39" name="Shape 37"/>
          <ns0:cNvSpPr/>
          <ns0:nvPr/>
        </ns0:nvSpPr>
        <ns0:spPr>
          <ns1:xfrm>
            <ns1:off x="8092440" y="340156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40" name="Shape 38"/>
          <ns0:cNvSpPr/>
          <ns0:nvPr/>
        </ns0:nvSpPr>
        <ns0:spPr>
          <ns1:xfrm>
            <ns1:off x="8092440" y="5321808"/>
            <ns1:ext cx="32004" cy="32004"/>
          </ns1:xfrm>
          <ns1:prstGeom prst="rect">
            <ns1:avLst/>
          </ns1:prstGeom>
          <ns1:solidFill>
            <ns1:srgbClr val="E8DFC7">
              <ns1:alpha val="90000"/>
            </ns1:srgbClr>
          </ns1:solidFill>
          <ns1:ln w="12700">
            <ns1:solidFill>
              <ns1:srgbClr val="E8DFC7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1" name="Shape 39"/>
          <ns0:cNvSpPr/>
          <ns0:nvPr/>
        </ns0:nvSpPr>
        <ns0:spPr>
          <ns1:xfrm>
            <ns1:off x="20116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2" name="Shape 40"/>
          <ns0:cNvSpPr/>
          <ns0:nvPr/>
        </ns0:nvSpPr>
        <ns0:spPr>
          <ns1:xfrm>
            <ns1:off x="137160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3" name="Shape 41"/>
          <ns0:cNvSpPr/>
          <ns0:nvPr/>
        </ns0:nvSpPr>
        <ns0:spPr>
          <ns1:xfrm>
            <ns1:off x="2542032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4" name="Shape 42"/>
          <ns0:cNvSpPr/>
          <ns0:nvPr/>
        </ns0:nvSpPr>
        <ns0:spPr>
          <ns1:xfrm>
            <ns1:off x="3712464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5" name="Shape 43"/>
          <ns0:cNvSpPr/>
          <ns0:nvPr/>
        </ns0:nvSpPr>
        <ns0:spPr>
          <ns1:xfrm>
            <ns1:off x="4882896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6" name="Shape 44"/>
          <ns0:cNvSpPr/>
          <ns0:nvPr/>
        </ns0:nvSpPr>
        <ns0:spPr>
          <ns1:xfrm>
            <ns1:off x="6053328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7" name="Shape 45"/>
          <ns0:cNvSpPr/>
          <ns0:nvPr/>
        </ns0:nvSpPr>
        <ns0:spPr>
          <ns1:xfrm>
            <ns1:off x="7223760" y="6327648"/>
            <ns1:ext cx="713232" cy="32004"/>
          </ns1:xfrm>
          <ns1:prstGeom prst="rect">
            <ns1:avLst/>
          </ns1:prstGeom>
          <ns1:solidFill>
            <ns1:srgbClr val="EEE7D2">
              <ns1:alpha val="88000"/>
            </ns1:srgbClr>
          </ns1:solidFill>
          <ns1:ln w="12700">
            <ns1:solidFill>
              <ns1:srgbClr val="EEE7D2">
                <ns1:alpha val="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8" name="Shape 46"/>
          <ns0:cNvSpPr/>
          <ns0:nvPr/>
        </ns0:nvSpPr>
        <ns0:spPr>
          <ns1:xfrm>
            <ns1:off x="-1005840" y="4663440"/>
            <ns1:ext cx="2194560" cy="2194560"/>
          </ns1:xfrm>
          <ns1:prstGeom prst="arc">
            <ns1:avLst/>
          </ns1:prstGeom>
          <ns1:noFill/>
          <ns1:ln w="127000">
            <ns1:solidFill>
              <ns1:srgbClr val="FFC928">
                <ns1:alpha val="18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49" name="Shape 47"/>
          <ns0:cNvSpPr/>
          <ns0:nvPr/>
        </ns0:nvSpPr>
        <ns0:spPr>
          <ns1:xfrm>
            <ns1:off x="8823960" y="0"/>
            <ns1:ext cx="3364992" cy="6611112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0" name="Shape 48"/>
          <ns0:cNvSpPr/>
          <ns0:nvPr/>
        </ns0:nvSpPr>
        <ns0:spPr>
          <ns1:xfrm>
            <ns1:off x="8823960" y="0"/>
            <ns1:ext cx="109728" cy="6611112"/>
          </ns1:xfrm>
          <ns1:prstGeom prst="rect">
            <ns1:avLst/>
          </ns1:prstGeom>
          <ns1:solidFill>
            <ns1:srgbClr val="FFC928"/>
          </ns1:solidFill>
          <ns1:ln w="12700">
            <ns1:solidFill>
              <ns1:srgbClr val="FFC9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1" name="Shape 49"/>
          <ns0:cNvSpPr/>
          <ns0:nvPr/>
        </ns0:nvSpPr>
        <ns0:spPr>
          <ns1:xfrm>
            <ns1:off x="9189720" y="804672"/>
            <ns1:ext cx="2578608" cy="2971800"/>
          </ns1:xfrm>
          <ns1:prstGeom prst="roundRect">
            <ns1:avLst>
              <ns1:gd name="adj" fmla="val 6383"/>
            </ns1:avLst>
          </ns1:prstGeom>
          <ns1:solidFill>
            <ns1:srgbClr val="FFFFFF"/>
          </ns1:solidFill>
          <ns1:ln w="17780">
            <ns1:solidFill>
              <ns1:srgbClr val="FFC928">
                <ns1:alpha val="90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pic>
        <ns0:nvPicPr>
          <ns0:cNvPr id="52" name="Image 0" descr="AI Help visual illustration"/>
          <ns0:cNvPicPr>
            <ns1:picLocks noChangeAspect="1"/>
          </ns0:cNvPicPr>
          <ns0:nvPr/>
        </ns0:nvPicPr>
        <ns0:blipFill>
          <ns1:blip ns2:embed="rId3"/>
          <ns1:stretch>
            <ns1:fillRect/>
          </ns1:stretch>
        </ns0:blipFill>
        <ns0:spPr>
          <ns1:xfrm>
            <ns1:off x="9345168" y="1117536"/>
            <ns1:ext cx="2267712" cy="2282065"/>
          </ns1:xfrm>
          <ns1:prstGeom prst="rect">
            <ns1:avLst/>
          </ns1:prstGeom>
        </ns0:spPr>
      </ns0:pic>
      <ns0:sp>
        <ns0:nvSpPr>
          <ns0:cNvPr id="53" name="Text 50"/>
          <ns0:cNvSpPr/>
          <ns0:nvPr/>
        </ns0:nvSpPr>
        <ns0:spPr>
          <ns1:xfrm>
            <ns1:off x="9171432" y="4096512"/>
            <ns1:ext cx="2578608" cy="347472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ctr">
              <ns1:buNone/>
            </ns1:pPr>
            <ns1:r>
              <ns1:rPr lang="en-US" sz="21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TLDR;</ns1:t>
            </ns1:r>
            <ns1:endParaRPr lang="en-US" sz="2100" dirty="0"/>
          </ns1:p>
        </ns0:txBody>
      </ns0:sp>
      <ns0:sp>
        <ns0:nvSpPr>
          <ns0:cNvPr id="54" name="Shape 51"/>
          <ns0:cNvSpPr/>
          <ns0:nvPr/>
        </ns0:nvSpPr>
        <ns0:spPr>
          <ns1:xfrm>
            <ns1:off x="9144000" y="4617720"/>
            <ns1:ext cx="2651760" cy="1389888"/>
          </ns1:xfrm>
          <ns1:prstGeom prst="roundRect">
            <ns1:avLst>
              <ns1:gd name="adj" fmla="val 7895"/>
            </ns1:avLst>
          </ns1:prstGeom>
          <ns1:solidFill>
            <ns1:srgbClr val="FFFFFF"/>
          </ns1:solidFill>
          <ns1:ln w="13970">
            <ns1:solidFill>
              <ns1:srgbClr val="FFC928">
                <ns1:alpha val="85000"/>
              </ns1:srgbClr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55" name="Text 52"/>
          <ns0:cNvSpPr/>
          <ns0:nvPr/>
        </ns0:nvSpPr>
        <ns0:spPr>
          <ns1:xfrm>
            <ns1:off x="9326880" y="4873752"/>
            <ns1:ext cx="2267712" cy="71323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Autofit/>
          </ns1:bodyPr>
          <ns1:lstStyle/>
          <ns1:p>
            <ns1:pPr marL="0" indent="0" algn="ctr">
              <ns1:buNone/>
            </ns1:pPr>
            <ns1:r>
              <ns1:rPr lang="en-US" sz="1600" b="1" dirty="0">
                <ns1:solidFill>
                  <ns1:srgbClr val="098C8C"/>
                </ns1:solidFill>
              </ns1:rPr>
              <ns1:t>Start with real real workflows: quotes, notes, inboxes, and triage.</ns1:t>
            </ns1:r>
            <ns1:endParaRPr lang="en-US" sz="1600" dirty="0">
              <ns1:solidFill>
                <ns1:srgbClr val="098C8C"/>
              </ns1:solidFill>
            </ns1:endParaRPr>
          </ns1:p>
        </ns0:txBody>
      </ns0:sp>
      <ns0:sp>
        <ns0:nvSpPr>
          <ns0:cNvPr id="56" name="Text 53"/>
          <ns0:cNvSpPr/>
          <ns0:nvPr/>
        </ns0:nvSpPr>
        <ns0:spPr>
          <ns1:xfrm>
            <ns1:off x="553212" y="800100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FFC9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AI IN REAL WORKFLOWS</ns1:t>
            </ns1:r>
            <ns1:endParaRPr lang="en-US" sz="3300" dirty="0"/>
          </ns1:p>
        </ns0:txBody>
      </ns0:sp>
      <ns0:sp>
        <ns0:nvSpPr>
          <ns0:cNvPr id="57" name="Text 54"/>
          <ns0:cNvSpPr/>
          <ns0:nvPr/>
        </ns0:nvSpPr>
        <ns0:spPr>
          <ns1:xfrm>
            <ns1:off x="502920" y="749808"/>
            <ns1:ext cx="7726680" cy="5669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3300" b="1" dirty="0">
                <ns1:solidFill>
                  <ns1:srgbClr val="101828"/>
                </ns1:solidFill>
                <ns1:latin typeface="Consolas" pitchFamily="34" charset="0"/>
                <ns1:ea typeface="Consolas" pitchFamily="34" charset="-122"/>
                <ns1:cs typeface="Consolas" pitchFamily="34" charset="-120"/>
              </ns1:rPr>
              <ns1:t>AI IN REAL WORKFLOWS</ns1:t>
            </ns1:r>
            <ns1:endParaRPr lang="en-US" sz="3300" dirty="0"/>
          </ns1:p>
        </ns0:txBody>
      </ns0:sp>
      <ns0:sp>
        <ns0:nvSpPr>
          <ns0:cNvPr id="58" name="Text 55"/>
          <ns0:cNvSpPr/>
          <ns0:nvPr/>
        </ns0:nvSpPr>
        <ns0:spPr>
          <ns1:xfrm>
            <ns1:off x="530352" y="1408176"/>
            <ns1:ext cx="7040880" cy="347472"/>
          </ns1:xfrm>
          <ns1:prstGeom prst="rect">
            <ns1:avLst/>
          </ns1:prstGeom>
          <ns1:noFill/>
          <ns1:ln/>
        </ns0:spPr>
        <ns0:txBody>
          <ns1:bodyPr wrap="square" lIns="127" tIns="127" rIns="127" bIns="127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530" b="1" dirty="0">
                <ns1:solidFill>
                  <ns1:srgbClr val="19212D"/>
                </ns1:solidFill>
              </ns1:rPr>
              <ns1:t>Goal: remove friction, not replace people.</ns1:t>
            </ns1:r>
            <ns1:endParaRPr lang="en-US" sz="1530" dirty="0"/>
          </ns1:p>
        </ns0:txBody>
      </ns0:sp>
      <ns0:sp>
        <ns0:nvSpPr>
          <ns0:cNvPr id="59" name="Shape 56"/>
          <ns0:cNvSpPr/>
          <ns0:nvPr/>
        </ns0:nvSpPr>
        <ns0:spPr>
          <ns1:xfrm>
            <ns1:off x="804672" y="1874520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DF5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60" name="Text 57"/>
          <ns0:cNvSpPr/>
          <ns0:nvPr/>
        </ns0:nvSpPr>
        <ns0:spPr>
          <ns1:xfrm>
            <ns1:off x="950976" y="1984248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200" b="1" dirty="0">
                <ns1:solidFill>
                  <ns1:srgbClr val="098C8C"/>
                </ns1:solidFill>
              </ns1:rPr>
              <ns1:t>→</ns1:t>
            </ns1:r>
            <ns1:endParaRPr lang="en-US" sz="1200" dirty="0"/>
          </ns1:p>
        </ns0:txBody>
      </ns0:sp>
      <ns0:sp>
        <ns0:nvSpPr>
          <ns0:cNvPr id="61" name="Text 58"/>
          <ns0:cNvSpPr/>
          <ns0:nvPr/>
        </ns0:nvSpPr>
        <ns0:spPr>
          <ns1:xfrm>
            <ns1:off x="1316736" y="1970532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200" dirty="0">
                <ns1:solidFill>
                  <ns1:srgbClr val="19212D"/>
                </ns1:solidFill>
              </ns1:rPr>
              <ns1:t>Work notes → customer-ready updates</ns1:t>
            </ns1:r>
            <ns1:endParaRPr lang="en-US" sz="1200" dirty="0"/>
          </ns1:p>
        </ns0:txBody>
      </ns0:sp>
      <ns0:sp>
        <ns0:nvSpPr>
          <ns0:cNvPr id="62" name="Shape 59"/>
          <ns0:cNvSpPr/>
          <ns0:nvPr/>
        </ns0:nvSpPr>
        <ns0:spPr>
          <ns1:xfrm>
            <ns1:off x="804672" y="2404872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63" name="Text 60"/>
          <ns0:cNvSpPr/>
          <ns0:nvPr/>
        </ns0:nvSpPr>
        <ns0:spPr>
          <ns1:xfrm>
            <ns1:off x="950976" y="2514600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200" b="1" dirty="0">
                <ns1:solidFill>
                  <ns1:srgbClr val="098C8C"/>
                </ns1:solidFill>
              </ns1:rPr>
              <ns1:t>→</ns1:t>
            </ns1:r>
            <ns1:endParaRPr lang="en-US" sz="1200" dirty="0"/>
          </ns1:p>
        </ns0:txBody>
      </ns0:sp>
      <ns0:sp>
        <ns0:nvSpPr>
          <ns0:cNvPr id="64" name="Text 61"/>
          <ns0:cNvSpPr/>
          <ns0:nvPr/>
        </ns0:nvSpPr>
        <ns0:spPr>
          <ns1:xfrm>
            <ns1:off x="1316736" y="2500884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200" dirty="0">
                <ns1:solidFill>
                  <ns1:srgbClr val="19212D"/>
                </ns1:solidFill>
              </ns1:rPr>
              <ns1:t>Inbox threads → clear next actions</ns1:t>
            </ns1:r>
            <ns1:endParaRPr lang="en-US" sz="1200" dirty="0"/>
          </ns1:p>
        </ns0:txBody>
      </ns0:sp>
      <ns0:sp>
        <ns0:nvSpPr>
          <ns0:cNvPr id="65" name="Shape 62"/>
          <ns0:cNvSpPr/>
          <ns0:nvPr/>
        </ns0:nvSpPr>
        <ns0:spPr>
          <ns1:xfrm>
            <ns1:off x="804672" y="2935224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DF5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66" name="Text 63"/>
          <ns0:cNvSpPr/>
          <ns0:nvPr/>
        </ns0:nvSpPr>
        <ns0:spPr>
          <ns1:xfrm>
            <ns1:off x="950976" y="3044952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200" b="1" dirty="0">
                <ns1:solidFill>
                  <ns1:srgbClr val="098C8C"/>
                </ns1:solidFill>
              </ns1:rPr>
              <ns1:t>→</ns1:t>
            </ns1:r>
            <ns1:endParaRPr lang="en-US" sz="1200" dirty="0"/>
          </ns1:p>
        </ns0:txBody>
      </ns0:sp>
      <ns0:sp>
        <ns0:nvSpPr>
          <ns0:cNvPr id="67" name="Text 64"/>
          <ns0:cNvSpPr/>
          <ns0:nvPr/>
        </ns0:nvSpPr>
        <ns0:spPr>
          <ns1:xfrm>
            <ns1:off x="1316736" y="3031236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200" dirty="0">
                <ns1:solidFill>
                  <ns1:srgbClr val="19212D"/>
                </ns1:solidFill>
              </ns1:rPr>
              <ns1:t>Details → cleaner first drafts</ns1:t>
            </ns1:r>
            <ns1:endParaRPr lang="en-US" sz="1200" dirty="0"/>
          </ns1:p>
        </ns0:txBody>
      </ns0:sp>
      <ns0:sp>
        <ns0:nvSpPr>
          <ns0:cNvPr id="68" name="Shape 65"/>
          <ns0:cNvSpPr/>
          <ns0:nvPr/>
        </ns0:nvSpPr>
        <ns0:spPr>
          <ns1:xfrm>
            <ns1:off x="804672" y="3465576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69" name="Text 66"/>
          <ns0:cNvSpPr/>
          <ns0:nvPr/>
        </ns0:nvSpPr>
        <ns0:spPr>
          <ns1:xfrm>
            <ns1:off x="950976" y="3575304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200" b="1" dirty="0">
                <ns1:solidFill>
                  <ns1:srgbClr val="098C8C"/>
                </ns1:solidFill>
              </ns1:rPr>
              <ns1:t>→</ns1:t>
            </ns1:r>
            <ns1:endParaRPr lang="en-US" sz="1200" dirty="0"/>
          </ns1:p>
        </ns0:txBody>
      </ns0:sp>
      <ns0:sp>
        <ns0:nvSpPr>
          <ns0:cNvPr id="70" name="Text 67"/>
          <ns0:cNvSpPr/>
          <ns0:nvPr/>
        </ns0:nvSpPr>
        <ns0:spPr>
          <ns1:xfrm>
            <ns1:off x="1316736" y="3561588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200" dirty="0">
                <ns1:solidFill>
                  <ns1:srgbClr val="19212D"/>
                </ns1:solidFill>
              </ns1:rPr>
              <ns1:t>Supplier docs → practical takeaways</ns1:t>
            </ns1:r>
            <ns1:endParaRPr lang="en-US" sz="1200" dirty="0"/>
          </ns1:p>
        </ns0:txBody>
      </ns0:sp>
      <ns0:sp>
        <ns0:nvSpPr>
          <ns0:cNvPr id="71" name="Shape 68"/>
          <ns0:cNvSpPr/>
          <ns0:nvPr/>
        </ns0:nvSpPr>
        <ns0:spPr>
          <ns1:xfrm>
            <ns1:off x="804672" y="3995928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DF5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72" name="Text 69"/>
          <ns0:cNvSpPr/>
          <ns0:nvPr/>
        </ns0:nvSpPr>
        <ns0:spPr>
          <ns1:xfrm>
            <ns1:off x="950976" y="4105656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200" b="1" dirty="0">
                <ns1:solidFill>
                  <ns1:srgbClr val="098C8C"/>
                </ns1:solidFill>
              </ns1:rPr>
              <ns1:t>→</ns1:t>
            </ns1:r>
            <ns1:endParaRPr lang="en-US" sz="1200" dirty="0"/>
          </ns1:p>
        </ns0:txBody>
      </ns0:sp>
      <ns0:sp>
        <ns0:nvSpPr>
          <ns0:cNvPr id="73" name="Text 70"/>
          <ns0:cNvSpPr/>
          <ns0:nvPr/>
        </ns0:nvSpPr>
        <ns0:spPr>
          <ns1:xfrm>
            <ns1:off x="1316736" y="4091940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Autofit/>
          </ns1:bodyPr>
          <ns1:lstStyle/>
          <ns1:p>
            <ns1:pPr marL="0" indent="0">
              <ns1:buNone/>
            </ns1:pPr>
            <ns1:r>
              <ns1:rPr lang="en-US" sz="1200" dirty="0">
                <ns1:solidFill>
                  <ns1:srgbClr val="19212D"/>
                </ns1:solidFill>
              </ns1:rPr>
              <ns1:t>Enquiries → faster triage</ns1:t>
            </ns1:r>
            <ns1:endParaRPr lang="en-US" sz="1200" dirty="0"/>
          </ns1:p>
        </ns0:txBody>
      </ns0:sp>
      <ns0:sp>
        <ns0:nvSpPr>
          <ns0:cNvPr id="74" name="Shape 71"/>
          <ns0:cNvSpPr/>
          <ns0:nvPr/>
        </ns0:nvSpPr>
        <ns0:spPr>
          <ns1:xfrm>
            <ns1:off x="804672" y="4526280"/>
            <ns1:ext cx="6903720" cy="384048"/>
          </ns1:xfrm>
          <ns1:prstGeom prst="roundRect">
            <ns1:avLst>
              <ns1:gd name="adj" fmla="val 19048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 sz="2000"/>
          </ns1:p>
        </ns0:txBody>
      </ns0:sp>
      <ns0:sp>
        <ns0:nvSpPr>
          <ns0:cNvPr id="75" name="Text 72"/>
          <ns0:cNvSpPr/>
          <ns0:nvPr/>
        </ns0:nvSpPr>
        <ns0:spPr>
          <ns1:xfrm>
            <ns1:off x="950976" y="4636008"/>
            <ns1:ext cx="228600" cy="12801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1200" b="1" dirty="0">
                <ns1:solidFill>
                  <ns1:srgbClr val="098C8C"/>
                </ns1:solidFill>
              </ns1:rPr>
              <ns1:t>→</ns1:t>
            </ns1:r>
            <ns1:endParaRPr lang="en-US" sz="1200" dirty="0"/>
          </ns1:p>
        </ns0:txBody>
      </ns0:sp>
      <ns0:sp>
        <ns0:nvSpPr>
          <ns0:cNvPr id="76" name="Text 73"/>
          <ns0:cNvSpPr/>
          <ns0:nvPr/>
        </ns0:nvSpPr>
        <ns0:spPr>
          <ns1:xfrm>
            <ns1:off x="1316736" y="4622292"/>
            <ns1:ext cx="617220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200" dirty="0">
                <ns1:solidFill>
                  <ns1:srgbClr val="19212D"/>
                </ns1:solidFill>
              </ns1:rPr>
              <ns1:t>Common questions → consistent replies</ns1:t>
            </ns1:r>
            <ns1:endParaRPr lang="en-US" sz="1200" dirty="0"/>
          </ns1:p>
        </ns0:txBody>
      </ns0:sp>
      <ns0:sp>
        <ns0:nvSpPr>
          <ns0:cNvPr id="77" name="Shape 74"/>
          <ns0:cNvSpPr/>
          <ns0:nvPr/>
        </ns0:nvSpPr>
        <ns0:spPr>
          <ns1:xfrm>
            <ns1:off x="658368" y="5065776"/>
            <ns1:ext cx="7040880" cy="493776"/>
          </ns1:xfrm>
          <ns1:prstGeom prst="roundRect">
            <ns1:avLst>
              <ns1:gd name="adj" fmla="val 18519"/>
            </ns1:avLst>
          </ns1:prstGeom>
          <ns1:solidFill>
            <ns1:srgbClr val="FFC928"/>
          </ns1:solidFill>
          <ns1:ln w="12700">
            <ns1:solidFill>
              <ns1:srgbClr val="FFB703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78" name="Text 75"/>
          <ns0:cNvSpPr/>
          <ns0:nvPr/>
        </ns0:nvSpPr>
        <ns0:spPr>
          <ns1:xfrm>
            <ns1:off x="859536" y="5175504"/>
            <ns1:ext cx="6638544" cy="310896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/>
          </ns1:bodyPr>
          <ns1:lstStyle/>
          <ns1:p>
            <ns1:pPr marL="0" indent="0">
              <ns1:buNone/>
            </ns1:pPr>
            <ns1:r>
              <ns1:rPr lang="en-US" sz="1200" b="1" dirty="0">
                <ns1:solidFill>
                  <ns1:srgbClr val="101828"/>
                </ns1:solidFill>
              </ns1:rPr>
              <ns1:t>Start with the Works we already repeat: updates, triage, notes, summaries, and follow-ups.</ns1:t>
            </ns1:r>
            <ns1:endParaRPr lang="en-US" sz="1200" dirty="0"/>
          </ns1:p>
        </ns0:txBody>
      </ns0:sp>
      <ns0:sp>
        <ns0:nvSpPr>
          <ns0:cNvPr id="79" name="Shape 76"/>
          <ns0:cNvSpPr/>
          <ns0:nvPr/>
        </ns0:nvSpPr>
        <ns0:spPr>
          <ns1:xfrm>
            <ns1:off x="658368" y="5870448"/>
            <ns1:ext cx="7178040" cy="475488"/>
          </ns1:xfrm>
          <ns1:prstGeom prst="roundRect">
            <ns1:avLst>
              <ns1:gd name="adj" fmla="val 15385"/>
            </ns1:avLst>
          </ns1:prstGeom>
          <ns1:solidFill>
            <ns1:srgbClr val="FFFFFF"/>
          </ns1:solidFill>
          <ns1:ln w="12700">
            <ns1:solidFill>
              <ns1:srgbClr val="E3DDCA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0" name="Text 77"/>
          <ns0:cNvSpPr/>
          <ns0:nvPr/>
        </ns0:nvSpPr>
        <ns0:spPr>
          <ns1:xfrm>
            <ns1:off x="868680" y="6025896"/>
            <ns1:ext cx="6720840" cy="146304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>
            <ns1:normAutofit fontScale="92500" lnSpcReduction="20000"/>
          </ns1:bodyPr>
          <ns1:lstStyle/>
          <ns1:p>
            <ns1:pPr marL="0" indent="0">
              <ns1:buNone/>
            </ns1:pPr>
            <ns1:r>
              <ns1:rPr lang="en-US" sz="1150" b="1" dirty="0">
                <ns1:solidFill>
                  <ns1:srgbClr val="101828"/>
                </ns1:solidFill>
              </ns1:rPr>
              <ns1:t>Workflow: notes/docs → AI draft → human check → send</ns1:t>
            </ns1:r>
            <ns1:endParaRPr lang="en-US" sz="1150" dirty="0"/>
          </ns1:p>
        </ns0:txBody>
      </ns0:sp>
      <ns0:sp>
        <ns0:nvSpPr>
          <ns0:cNvPr id="81" name="Shape 78"/>
          <ns0:cNvSpPr/>
          <ns0:nvPr/>
        </ns0:nvSpPr>
        <ns0:spPr>
          <ns1:xfrm>
            <ns1:off x="0" y="6565392"/>
            <ns1:ext cx="12191695" cy="292608"/>
          </ns1:xfrm>
          <ns1:prstGeom prst="rect">
            <ns1:avLst/>
          </ns1:prstGeom>
          <ns1:solidFill>
            <ns1:srgbClr val="101828"/>
          </ns1:solidFill>
          <ns1:ln w="12700">
            <ns1:solidFill>
              <ns1:srgbClr val="101828"/>
            </ns1:solidFill>
            <ns1:prstDash val="solid"/>
          </ns1:ln>
        </ns0:spPr>
        <ns0:txBody>
          <ns1:bodyPr/>
          <ns1:lstStyle/>
          <ns1:p>
            <ns1:endParaRPr lang="en-AU"/>
          </ns1:p>
        </ns0:txBody>
      </ns0:sp>
      <ns0:sp>
        <ns0:nvSpPr>
          <ns0:cNvPr id="82" name="Text 79"/>
          <ns0:cNvSpPr/>
          <ns0:nvPr/>
        </ns0:nvSpPr>
        <ns0:spPr>
          <ns1:xfrm>
            <ns1:off x="347472" y="6661404"/>
            <ns1:ext cx="4937760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>
              <ns1:buNone/>
            </ns1:pPr>
            <ns1:r>
              <ns1:rPr lang="en-US" sz="850" dirty="0">
                <ns1:solidFill>
                  <ns1:srgbClr val="FFFFFF"/>
                </ns1:solidFill>
                <ns1:latin typeface="Aptos" pitchFamily="34" charset="0"/>
                <ns1:ea typeface="Aptos" pitchFamily="34" charset="-122"/>
                <ns1:cs typeface="Aptos" pitchFamily="34" charset="-120"/>
              </ns1:rPr>
              <ns1:t>michaelcostea.com • AI Help • Intro to AI</ns1:t>
            </ns1:r>
            <ns1:endParaRPr lang="en-US" sz="850" dirty="0"/>
          </ns1:p>
        </ns0:txBody>
      </ns0:sp>
      <ns0:sp>
        <ns0:nvSpPr>
          <ns0:cNvPr id="83" name="Text 80"/>
          <ns0:cNvSpPr/>
          <ns0:nvPr/>
        </ns0:nvSpPr>
        <ns0:spPr>
          <ns1:xfrm>
            <ns1:off x="11201400" y="6661404"/>
            <ns1:ext cx="658368" cy="109728"/>
          </ns1:xfrm>
          <ns1:prstGeom prst="rect">
            <ns1:avLst/>
          </ns1:prstGeom>
          <ns1:noFill/>
          <ns1:ln/>
        </ns0:spPr>
        <ns0:txBody>
          <ns1:bodyPr wrap="square" lIns="0" tIns="0" rIns="0" bIns="0" rtlCol="0" anchor="ctr"/>
          <ns1:lstStyle/>
          <ns1:p>
            <ns1:pPr marL="0" indent="0" algn="r">
              <ns1:buNone/>
            </ns1:pPr>
            <ns1:r>
              <ns1:rPr lang="en-US" sz="850" dirty="0">
                <ns1:solidFill>
                  <ns1:srgbClr val="FFFFFF"/>
                </ns1:solidFill>
              </ns1:rPr>
              <ns1:t>Slide 9/19</ns1:t>
            </ns1:r>
            <ns1:endParaRPr lang="en-US" sz="850" dirty="0"/>
          </ns1:p>
        </ns0:txBody>
      </ns0:sp>
    </ns0:spTree>
  </ns0:cSld>
  <ns0:clrMapOvr>
    <ns1:masterClrMapping/>
  </ns0:clrMapOvr>
</ns0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onsolas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9D05799CED09428E39AB24E9FF5E75" ma:contentTypeVersion="5" ma:contentTypeDescription="Create a new document." ma:contentTypeScope="" ma:versionID="46f96fedbba258b7c9876704b6dce1e2">
  <xsd:schema xmlns:xsd="http://www.w3.org/2001/XMLSchema" xmlns:xs="http://www.w3.org/2001/XMLSchema" xmlns:p="http://schemas.microsoft.com/office/2006/metadata/properties" xmlns:ns3="d0663f88-b96e-449b-940e-4ffc1e69a35c" targetNamespace="http://schemas.microsoft.com/office/2006/metadata/properties" ma:root="true" ma:fieldsID="51d2877074a90b9d467d0042a2c9dc7f" ns3:_="">
    <xsd:import namespace="d0663f88-b96e-449b-940e-4ffc1e69a35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63f88-b96e-449b-940e-4ffc1e69a35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663f88-b96e-449b-940e-4ffc1e69a35c" xsi:nil="true"/>
  </documentManagement>
</p:properties>
</file>

<file path=customXml/itemProps1.xml><?xml version="1.0" encoding="utf-8"?>
<ds:datastoreItem xmlns:ds="http://schemas.openxmlformats.org/officeDocument/2006/customXml" ds:itemID="{47000987-5944-481D-9CAB-357B548780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663f88-b96e-449b-940e-4ffc1e69a3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2F9EB4-477D-4779-B42F-926148C009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F42A41-814C-41E0-A425-3802876ED072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d0663f88-b96e-449b-940e-4ffc1e69a35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2224</Words>
  <Application>Microsoft Office PowerPoint</Application>
  <PresentationFormat>Widescreen</PresentationFormat>
  <Paragraphs>422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Arial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AI HELP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HELP Intro to AI - Visual Rebrand</dc:title>
  <dc:subject>AI HELP Intro to AI - visual rebrand</dc:subject>
  <dc:creator>Hermes / AI Help visual refresh</dc:creator>
  <cp:lastModifiedBy>Michael Costea</cp:lastModifiedBy>
  <cp:revision>6</cp:revision>
  <dcterms:created xsi:type="dcterms:W3CDTF">2026-05-05T11:54:52Z</dcterms:created>
  <dcterms:modified xsi:type="dcterms:W3CDTF">2026-05-05T20:01:48Z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0x010100639D05799CED09428E39AB24E9FF5E75</vt:lpwstr>
  </property>
</Properties>
</file>